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3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89" r:id="rId6"/>
    <p:sldId id="292" r:id="rId7"/>
    <p:sldId id="278" r:id="rId8"/>
    <p:sldId id="291" r:id="rId9"/>
    <p:sldId id="293" r:id="rId10"/>
    <p:sldId id="28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9437" autoAdjust="0"/>
  </p:normalViewPr>
  <p:slideViewPr>
    <p:cSldViewPr snapToGrid="0" showGuides="1">
      <p:cViewPr varScale="1">
        <p:scale>
          <a:sx n="80" d="100"/>
          <a:sy n="80" d="100"/>
        </p:scale>
        <p:origin x="978" y="90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svg"/><Relationship Id="rId1" Type="http://schemas.openxmlformats.org/officeDocument/2006/relationships/image" Target="../media/image12.png"/><Relationship Id="rId6" Type="http://schemas.openxmlformats.org/officeDocument/2006/relationships/image" Target="../media/image11.svg"/><Relationship Id="rId5" Type="http://schemas.openxmlformats.org/officeDocument/2006/relationships/image" Target="../media/image14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2B9C3A-AC68-449A-94C3-A5C295A50FC2}" type="doc">
      <dgm:prSet loTypeId="urn:microsoft.com/office/officeart/2005/8/layout/matrix1" loCatId="matrix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BA5B4BE-EB41-4DDB-BFB4-A67BC4A39A06}">
      <dgm:prSet phldrT="[Text]" custT="1"/>
      <dgm:spPr/>
      <dgm:t>
        <a:bodyPr tIns="0" rIns="173736"/>
        <a:lstStyle/>
        <a:p>
          <a:pPr algn="ctr">
            <a:buNone/>
          </a:pPr>
          <a:r>
            <a:rPr lang="en-US" sz="2800" b="1" kern="1200" dirty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rPr>
            <a:t>Industry</a:t>
          </a:r>
          <a:r>
            <a:rPr lang="en-US" sz="2400" b="1" kern="1200" dirty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rPr>
            <a:t>:</a:t>
          </a:r>
          <a:endParaRPr lang="en-US" sz="2400" kern="1200" dirty="0"/>
        </a:p>
        <a:p>
          <a:pPr algn="l"/>
          <a:r>
            <a:rPr lang="en-US" sz="1800" kern="1200" dirty="0"/>
            <a:t>- Market Value (2019): $22 Trillion</a:t>
          </a:r>
        </a:p>
        <a:p>
          <a:pPr algn="l"/>
          <a:r>
            <a:rPr lang="en-US" sz="1800" kern="1200" dirty="0"/>
            <a:t>- Fortune 500 companies: 10</a:t>
          </a:r>
        </a:p>
        <a:p>
          <a:pPr algn="l"/>
          <a:r>
            <a:rPr lang="en-US" sz="1800" kern="1200" dirty="0"/>
            <a:t>- Includes: Banks, credit unions, and credit card companies</a:t>
          </a:r>
        </a:p>
      </dgm:t>
    </dgm:pt>
    <dgm:pt modelId="{92EA2A2A-FC3E-49D3-BB8A-76B3DB8C3F5E}" type="parTrans" cxnId="{F54C1742-5F90-48EA-A100-1EB8B91F4C5F}">
      <dgm:prSet/>
      <dgm:spPr/>
      <dgm:t>
        <a:bodyPr/>
        <a:lstStyle/>
        <a:p>
          <a:endParaRPr lang="en-US"/>
        </a:p>
      </dgm:t>
    </dgm:pt>
    <dgm:pt modelId="{1EB09FD2-BA20-4944-96BB-1A6E48E1C7F7}" type="sibTrans" cxnId="{F54C1742-5F90-48EA-A100-1EB8B91F4C5F}">
      <dgm:prSet/>
      <dgm:spPr/>
      <dgm:t>
        <a:bodyPr/>
        <a:lstStyle/>
        <a:p>
          <a:endParaRPr lang="en-US"/>
        </a:p>
      </dgm:t>
    </dgm:pt>
    <dgm:pt modelId="{38036E07-B915-4D1F-B901-6A9BF955FCCF}">
      <dgm:prSet phldrT="[Text]" custT="1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endParaRPr lang="en-US" sz="2000" dirty="0"/>
        </a:p>
        <a:p>
          <a:pPr algn="l">
            <a:buFont typeface="Arial" panose="020B0604020202020204" pitchFamily="34" charset="0"/>
            <a:buChar char="•"/>
          </a:pPr>
          <a:endParaRPr lang="en-US" sz="2000" dirty="0"/>
        </a:p>
        <a:p>
          <a:pPr algn="l">
            <a:buFont typeface="Arial" panose="020B0604020202020204" pitchFamily="34" charset="0"/>
            <a:buChar char="•"/>
          </a:pPr>
          <a:r>
            <a:rPr lang="en-US" sz="1800" dirty="0"/>
            <a:t>- Year Founded: 1958</a:t>
          </a:r>
        </a:p>
        <a:p>
          <a:pPr algn="l">
            <a:buFont typeface="Arial" panose="020B0604020202020204" pitchFamily="34" charset="0"/>
            <a:buChar char="•"/>
          </a:pPr>
          <a:r>
            <a:rPr lang="en-US" sz="1800" dirty="0"/>
            <a:t>- Headquarters: CA, USA</a:t>
          </a:r>
        </a:p>
        <a:p>
          <a:pPr algn="l">
            <a:buFont typeface="Arial" panose="020B0604020202020204" pitchFamily="34" charset="0"/>
            <a:buChar char="•"/>
          </a:pPr>
          <a:r>
            <a:rPr lang="en-US" sz="1800" dirty="0"/>
            <a:t>- Annual Revenue (2019): ~$10B</a:t>
          </a:r>
        </a:p>
        <a:p>
          <a:pPr algn="l">
            <a:buFont typeface="Arial" panose="020B0604020202020204" pitchFamily="34" charset="0"/>
            <a:buChar char="•"/>
          </a:pPr>
          <a:r>
            <a:rPr lang="en-US" sz="1800" dirty="0"/>
            <a:t>- Fortune 500 company</a:t>
          </a:r>
        </a:p>
        <a:p>
          <a:pPr algn="l">
            <a:buFont typeface="Arial" panose="020B0604020202020204" pitchFamily="34" charset="0"/>
            <a:buChar char="•"/>
          </a:pPr>
          <a:endParaRPr lang="en-US" sz="1800" dirty="0"/>
        </a:p>
      </dgm:t>
    </dgm:pt>
    <dgm:pt modelId="{8FDCCBE3-46AC-40B7-B599-A0D42CD1889C}" type="parTrans" cxnId="{81956AE9-2BB2-486B-879F-DE99D7292406}">
      <dgm:prSet/>
      <dgm:spPr/>
      <dgm:t>
        <a:bodyPr/>
        <a:lstStyle/>
        <a:p>
          <a:endParaRPr lang="en-US"/>
        </a:p>
      </dgm:t>
    </dgm:pt>
    <dgm:pt modelId="{94BCCCD4-49F6-43FD-8EA3-DCD51C9E4AD9}" type="sibTrans" cxnId="{81956AE9-2BB2-486B-879F-DE99D7292406}">
      <dgm:prSet/>
      <dgm:spPr/>
      <dgm:t>
        <a:bodyPr/>
        <a:lstStyle/>
        <a:p>
          <a:endParaRPr lang="en-US"/>
        </a:p>
      </dgm:t>
    </dgm:pt>
    <dgm:pt modelId="{C4B98AF2-072E-4346-8CCF-83EB78FE1FF4}">
      <dgm:prSet phldrT="[Text]" custT="1"/>
      <dgm:spPr/>
      <dgm:t>
        <a:bodyPr/>
        <a:lstStyle/>
        <a:p>
          <a:pPr algn="l"/>
          <a:r>
            <a:rPr lang="en-US" sz="1800" dirty="0"/>
            <a:t>- Year Founded: 1850</a:t>
          </a:r>
        </a:p>
        <a:p>
          <a:pPr algn="l"/>
          <a:r>
            <a:rPr lang="en-US" sz="1800" dirty="0"/>
            <a:t>- Headquarters: NY, USA</a:t>
          </a:r>
        </a:p>
        <a:p>
          <a:pPr algn="l"/>
          <a:r>
            <a:rPr lang="en-US" sz="1800" dirty="0"/>
            <a:t>- Annual Revenue (2019): ~$43B</a:t>
          </a:r>
        </a:p>
        <a:p>
          <a:pPr algn="l"/>
          <a:r>
            <a:rPr lang="en-US" sz="1800" dirty="0"/>
            <a:t>- Fortune 500 company</a:t>
          </a:r>
        </a:p>
        <a:p>
          <a:pPr algn="l"/>
          <a:endParaRPr lang="en-US" sz="1800" dirty="0"/>
        </a:p>
        <a:p>
          <a:pPr algn="l"/>
          <a:endParaRPr lang="en-US" sz="1800" dirty="0"/>
        </a:p>
      </dgm:t>
    </dgm:pt>
    <dgm:pt modelId="{EA3D279D-A2E1-4593-ADC3-5BA9955E3B8B}" type="parTrans" cxnId="{B75D50E6-79FB-4496-8BD0-EDE3BFA6C99D}">
      <dgm:prSet/>
      <dgm:spPr/>
      <dgm:t>
        <a:bodyPr/>
        <a:lstStyle/>
        <a:p>
          <a:endParaRPr lang="en-US"/>
        </a:p>
      </dgm:t>
    </dgm:pt>
    <dgm:pt modelId="{E4E75899-5514-46FA-8F41-4B5BBE6578B5}" type="sibTrans" cxnId="{B75D50E6-79FB-4496-8BD0-EDE3BFA6C99D}">
      <dgm:prSet/>
      <dgm:spPr/>
      <dgm:t>
        <a:bodyPr/>
        <a:lstStyle/>
        <a:p>
          <a:endParaRPr lang="en-US"/>
        </a:p>
      </dgm:t>
    </dgm:pt>
    <dgm:pt modelId="{057087EA-B9AA-45D2-98E6-3146896CB0BE}">
      <dgm:prSet/>
      <dgm:spPr/>
      <dgm:t>
        <a:bodyPr/>
        <a:lstStyle/>
        <a:p>
          <a:endParaRPr lang="en-US"/>
        </a:p>
      </dgm:t>
    </dgm:pt>
    <dgm:pt modelId="{E8686314-0756-4147-83AF-7FCD3F5AD80B}" type="parTrans" cxnId="{6CE88905-C199-4B72-AF1C-7CA60515B46A}">
      <dgm:prSet/>
      <dgm:spPr/>
      <dgm:t>
        <a:bodyPr/>
        <a:lstStyle/>
        <a:p>
          <a:endParaRPr lang="en-US"/>
        </a:p>
      </dgm:t>
    </dgm:pt>
    <dgm:pt modelId="{2B4C4108-0F37-426E-A4A9-F6524D6414EA}" type="sibTrans" cxnId="{6CE88905-C199-4B72-AF1C-7CA60515B46A}">
      <dgm:prSet/>
      <dgm:spPr/>
      <dgm:t>
        <a:bodyPr/>
        <a:lstStyle/>
        <a:p>
          <a:endParaRPr lang="en-US"/>
        </a:p>
      </dgm:t>
    </dgm:pt>
    <dgm:pt modelId="{C59129C2-6652-4AF9-99B7-567930F3384E}">
      <dgm:prSet phldrT="[Text]" custT="1"/>
      <dgm:spPr>
        <a:blipFill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t>
        <a:bodyPr>
          <a:scene3d>
            <a:camera prst="orthographicFront"/>
            <a:lightRig rig="threePt" dir="t"/>
          </a:scene3d>
          <a:sp3d extrusionH="57150">
            <a:bevelT w="38100" h="38100"/>
            <a:bevelB w="38100" h="38100" prst="convex"/>
          </a:sp3d>
        </a:bodyPr>
        <a:lstStyle/>
        <a:p>
          <a:endParaRPr lang="en-US" sz="2800" b="1" kern="1200" dirty="0">
            <a:solidFill>
              <a:schemeClr val="accent1">
                <a:lumMod val="75000"/>
              </a:schemeClr>
            </a:solidFill>
            <a:latin typeface="+mj-lt"/>
            <a:ea typeface="+mj-ea"/>
            <a:cs typeface="+mj-cs"/>
          </a:endParaRPr>
        </a:p>
      </dgm:t>
    </dgm:pt>
    <dgm:pt modelId="{C61DD010-D34B-4079-B5FB-B18E508DAB3B}" type="sibTrans" cxnId="{BC27F43E-A4C3-4BCA-AC29-CDC8F2389E14}">
      <dgm:prSet/>
      <dgm:spPr/>
      <dgm:t>
        <a:bodyPr/>
        <a:lstStyle/>
        <a:p>
          <a:endParaRPr lang="en-US"/>
        </a:p>
      </dgm:t>
    </dgm:pt>
    <dgm:pt modelId="{231D06C0-D541-43BE-8AB9-C01EA9F8B15B}" type="parTrans" cxnId="{BC27F43E-A4C3-4BCA-AC29-CDC8F2389E14}">
      <dgm:prSet/>
      <dgm:spPr/>
      <dgm:t>
        <a:bodyPr/>
        <a:lstStyle/>
        <a:p>
          <a:endParaRPr lang="en-US"/>
        </a:p>
      </dgm:t>
    </dgm:pt>
    <dgm:pt modelId="{910AE242-B917-4A20-AEE4-F8F930C06E20}">
      <dgm:prSet phldrT="[Text]" custT="1"/>
      <dgm:spPr/>
      <dgm:t>
        <a:bodyPr/>
        <a:lstStyle/>
        <a:p>
          <a:pPr algn="l"/>
          <a:r>
            <a:rPr lang="en-US" sz="1800" dirty="0"/>
            <a:t>- Year Founded: 1966</a:t>
          </a:r>
        </a:p>
        <a:p>
          <a:pPr algn="l"/>
          <a:r>
            <a:rPr lang="en-US" sz="1800" dirty="0"/>
            <a:t>- Headquarters: NY, USA</a:t>
          </a:r>
        </a:p>
        <a:p>
          <a:pPr algn="l"/>
          <a:r>
            <a:rPr lang="en-US" sz="1800" dirty="0"/>
            <a:t>- Annual Revenue (2019): ~$17B</a:t>
          </a:r>
        </a:p>
        <a:p>
          <a:pPr algn="l"/>
          <a:r>
            <a:rPr lang="en-US" sz="1800" dirty="0"/>
            <a:t>- Fortune 500 company</a:t>
          </a:r>
        </a:p>
        <a:p>
          <a:pPr algn="l"/>
          <a:endParaRPr lang="en-US" sz="1800" dirty="0"/>
        </a:p>
        <a:p>
          <a:pPr algn="l"/>
          <a:endParaRPr lang="en-US" sz="1800" dirty="0"/>
        </a:p>
      </dgm:t>
    </dgm:pt>
    <dgm:pt modelId="{09961536-D89F-46CD-8C08-FB86EB84350A}" type="sibTrans" cxnId="{3B986AE9-B734-4921-917E-929686E4EF9E}">
      <dgm:prSet/>
      <dgm:spPr/>
      <dgm:t>
        <a:bodyPr/>
        <a:lstStyle/>
        <a:p>
          <a:endParaRPr lang="en-US"/>
        </a:p>
      </dgm:t>
    </dgm:pt>
    <dgm:pt modelId="{DACC8FCE-B8A8-4C9E-ACB8-C7F9444404D2}" type="parTrans" cxnId="{3B986AE9-B734-4921-917E-929686E4EF9E}">
      <dgm:prSet/>
      <dgm:spPr/>
      <dgm:t>
        <a:bodyPr/>
        <a:lstStyle/>
        <a:p>
          <a:endParaRPr lang="en-US"/>
        </a:p>
      </dgm:t>
    </dgm:pt>
    <dgm:pt modelId="{717FF459-ED5C-4D0D-85F0-C05621743856}" type="pres">
      <dgm:prSet presAssocID="{642B9C3A-AC68-449A-94C3-A5C295A50FC2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868FEB3-19F7-4494-B666-58ADBBCE6F9A}" type="pres">
      <dgm:prSet presAssocID="{642B9C3A-AC68-449A-94C3-A5C295A50FC2}" presName="matrix" presStyleCnt="0"/>
      <dgm:spPr/>
    </dgm:pt>
    <dgm:pt modelId="{692C03C8-A8FD-43F9-A4D2-1E209F422C85}" type="pres">
      <dgm:prSet presAssocID="{642B9C3A-AC68-449A-94C3-A5C295A50FC2}" presName="tile1" presStyleLbl="node1" presStyleIdx="0" presStyleCnt="4" custLinFactNeighborY="-44"/>
      <dgm:spPr/>
    </dgm:pt>
    <dgm:pt modelId="{54F706A0-8168-4F29-BED2-22E507F39C3A}" type="pres">
      <dgm:prSet presAssocID="{642B9C3A-AC68-449A-94C3-A5C295A50FC2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2565F3F-1620-45F5-A677-076C55207D4C}" type="pres">
      <dgm:prSet presAssocID="{642B9C3A-AC68-449A-94C3-A5C295A50FC2}" presName="tile2" presStyleLbl="node1" presStyleIdx="1" presStyleCnt="4"/>
      <dgm:spPr/>
    </dgm:pt>
    <dgm:pt modelId="{3827E918-371B-4E9B-BAA6-EDE5F3998B9A}" type="pres">
      <dgm:prSet presAssocID="{642B9C3A-AC68-449A-94C3-A5C295A50FC2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6F59AB8F-DA24-4946-BD06-B01B2CE66CD0}" type="pres">
      <dgm:prSet presAssocID="{642B9C3A-AC68-449A-94C3-A5C295A50FC2}" presName="tile3" presStyleLbl="node1" presStyleIdx="2" presStyleCnt="4" custLinFactNeighborX="277"/>
      <dgm:spPr/>
    </dgm:pt>
    <dgm:pt modelId="{219AC997-FA3D-4616-A052-70A6B3D36E7E}" type="pres">
      <dgm:prSet presAssocID="{642B9C3A-AC68-449A-94C3-A5C295A50FC2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98864FE-0A24-49C0-BACE-A9B4023A2957}" type="pres">
      <dgm:prSet presAssocID="{642B9C3A-AC68-449A-94C3-A5C295A50FC2}" presName="tile4" presStyleLbl="node1" presStyleIdx="3" presStyleCnt="4"/>
      <dgm:spPr/>
    </dgm:pt>
    <dgm:pt modelId="{33E1028D-3D69-4914-A5AD-230837E51134}" type="pres">
      <dgm:prSet presAssocID="{642B9C3A-AC68-449A-94C3-A5C295A50FC2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B270320E-2328-4A54-86FA-A618FA551264}" type="pres">
      <dgm:prSet presAssocID="{642B9C3A-AC68-449A-94C3-A5C295A50FC2}" presName="centerTile" presStyleLbl="fgShp" presStyleIdx="0" presStyleCnt="1" custScaleX="81061" custScaleY="76023">
        <dgm:presLayoutVars>
          <dgm:chMax val="0"/>
          <dgm:chPref val="0"/>
        </dgm:presLayoutVars>
      </dgm:prSet>
      <dgm:spPr/>
    </dgm:pt>
  </dgm:ptLst>
  <dgm:cxnLst>
    <dgm:cxn modelId="{D66B3901-51CA-491D-B763-E79F2A76AB49}" type="presOf" srcId="{642B9C3A-AC68-449A-94C3-A5C295A50FC2}" destId="{717FF459-ED5C-4D0D-85F0-C05621743856}" srcOrd="0" destOrd="0" presId="urn:microsoft.com/office/officeart/2005/8/layout/matrix1"/>
    <dgm:cxn modelId="{6CE88905-C199-4B72-AF1C-7CA60515B46A}" srcId="{642B9C3A-AC68-449A-94C3-A5C295A50FC2}" destId="{057087EA-B9AA-45D2-98E6-3146896CB0BE}" srcOrd="1" destOrd="0" parTransId="{E8686314-0756-4147-83AF-7FCD3F5AD80B}" sibTransId="{2B4C4108-0F37-426E-A4A9-F6524D6414EA}"/>
    <dgm:cxn modelId="{6F5D5F37-C430-4C94-AABF-0787406CFC8F}" type="presOf" srcId="{9BA5B4BE-EB41-4DDB-BFB4-A67BC4A39A06}" destId="{54F706A0-8168-4F29-BED2-22E507F39C3A}" srcOrd="1" destOrd="0" presId="urn:microsoft.com/office/officeart/2005/8/layout/matrix1"/>
    <dgm:cxn modelId="{BC27F43E-A4C3-4BCA-AC29-CDC8F2389E14}" srcId="{642B9C3A-AC68-449A-94C3-A5C295A50FC2}" destId="{C59129C2-6652-4AF9-99B7-567930F3384E}" srcOrd="0" destOrd="0" parTransId="{231D06C0-D541-43BE-8AB9-C01EA9F8B15B}" sibTransId="{C61DD010-D34B-4079-B5FB-B18E508DAB3B}"/>
    <dgm:cxn modelId="{F54C1742-5F90-48EA-A100-1EB8B91F4C5F}" srcId="{C59129C2-6652-4AF9-99B7-567930F3384E}" destId="{9BA5B4BE-EB41-4DDB-BFB4-A67BC4A39A06}" srcOrd="0" destOrd="0" parTransId="{92EA2A2A-FC3E-49D3-BB8A-76B3DB8C3F5E}" sibTransId="{1EB09FD2-BA20-4944-96BB-1A6E48E1C7F7}"/>
    <dgm:cxn modelId="{79012C87-6964-41BF-B47D-0562E9060879}" type="presOf" srcId="{C59129C2-6652-4AF9-99B7-567930F3384E}" destId="{B270320E-2328-4A54-86FA-A618FA551264}" srcOrd="0" destOrd="0" presId="urn:microsoft.com/office/officeart/2005/8/layout/matrix1"/>
    <dgm:cxn modelId="{960C008F-32F8-4F43-AA4C-FC13AA07FF8E}" type="presOf" srcId="{9BA5B4BE-EB41-4DDB-BFB4-A67BC4A39A06}" destId="{692C03C8-A8FD-43F9-A4D2-1E209F422C85}" srcOrd="0" destOrd="0" presId="urn:microsoft.com/office/officeart/2005/8/layout/matrix1"/>
    <dgm:cxn modelId="{11B4E59F-287B-4184-9175-88CE207AD8EE}" type="presOf" srcId="{C4B98AF2-072E-4346-8CCF-83EB78FE1FF4}" destId="{798864FE-0A24-49C0-BACE-A9B4023A2957}" srcOrd="0" destOrd="0" presId="urn:microsoft.com/office/officeart/2005/8/layout/matrix1"/>
    <dgm:cxn modelId="{BF7408A6-B1D4-4705-A8C0-23118FF09376}" type="presOf" srcId="{910AE242-B917-4A20-AEE4-F8F930C06E20}" destId="{219AC997-FA3D-4616-A052-70A6B3D36E7E}" srcOrd="1" destOrd="0" presId="urn:microsoft.com/office/officeart/2005/8/layout/matrix1"/>
    <dgm:cxn modelId="{21927DAE-B69F-42F4-A273-B3AC093DB90C}" type="presOf" srcId="{38036E07-B915-4D1F-B901-6A9BF955FCCF}" destId="{3827E918-371B-4E9B-BAA6-EDE5F3998B9A}" srcOrd="1" destOrd="0" presId="urn:microsoft.com/office/officeart/2005/8/layout/matrix1"/>
    <dgm:cxn modelId="{3B7D9FBB-BE8D-4A47-9980-7D5CD55E2D3E}" type="presOf" srcId="{38036E07-B915-4D1F-B901-6A9BF955FCCF}" destId="{A2565F3F-1620-45F5-A677-076C55207D4C}" srcOrd="0" destOrd="0" presId="urn:microsoft.com/office/officeart/2005/8/layout/matrix1"/>
    <dgm:cxn modelId="{5D0FE0CB-7825-42FD-8C84-058A33926E96}" type="presOf" srcId="{C4B98AF2-072E-4346-8CCF-83EB78FE1FF4}" destId="{33E1028D-3D69-4914-A5AD-230837E51134}" srcOrd="1" destOrd="0" presId="urn:microsoft.com/office/officeart/2005/8/layout/matrix1"/>
    <dgm:cxn modelId="{B75D50E6-79FB-4496-8BD0-EDE3BFA6C99D}" srcId="{C59129C2-6652-4AF9-99B7-567930F3384E}" destId="{C4B98AF2-072E-4346-8CCF-83EB78FE1FF4}" srcOrd="3" destOrd="0" parTransId="{EA3D279D-A2E1-4593-ADC3-5BA9955E3B8B}" sibTransId="{E4E75899-5514-46FA-8F41-4B5BBE6578B5}"/>
    <dgm:cxn modelId="{81956AE9-2BB2-486B-879F-DE99D7292406}" srcId="{C59129C2-6652-4AF9-99B7-567930F3384E}" destId="{38036E07-B915-4D1F-B901-6A9BF955FCCF}" srcOrd="1" destOrd="0" parTransId="{8FDCCBE3-46AC-40B7-B599-A0D42CD1889C}" sibTransId="{94BCCCD4-49F6-43FD-8EA3-DCD51C9E4AD9}"/>
    <dgm:cxn modelId="{3B986AE9-B734-4921-917E-929686E4EF9E}" srcId="{C59129C2-6652-4AF9-99B7-567930F3384E}" destId="{910AE242-B917-4A20-AEE4-F8F930C06E20}" srcOrd="2" destOrd="0" parTransId="{DACC8FCE-B8A8-4C9E-ACB8-C7F9444404D2}" sibTransId="{09961536-D89F-46CD-8C08-FB86EB84350A}"/>
    <dgm:cxn modelId="{556946F7-B10E-4800-B551-B48BB446AEC1}" type="presOf" srcId="{910AE242-B917-4A20-AEE4-F8F930C06E20}" destId="{6F59AB8F-DA24-4946-BD06-B01B2CE66CD0}" srcOrd="0" destOrd="0" presId="urn:microsoft.com/office/officeart/2005/8/layout/matrix1"/>
    <dgm:cxn modelId="{BCD56DA0-A1C9-4018-8EEF-AAC614025B7D}" type="presParOf" srcId="{717FF459-ED5C-4D0D-85F0-C05621743856}" destId="{3868FEB3-19F7-4494-B666-58ADBBCE6F9A}" srcOrd="0" destOrd="0" presId="urn:microsoft.com/office/officeart/2005/8/layout/matrix1"/>
    <dgm:cxn modelId="{E536706D-5D28-4CAF-A42E-D0203F037010}" type="presParOf" srcId="{3868FEB3-19F7-4494-B666-58ADBBCE6F9A}" destId="{692C03C8-A8FD-43F9-A4D2-1E209F422C85}" srcOrd="0" destOrd="0" presId="urn:microsoft.com/office/officeart/2005/8/layout/matrix1"/>
    <dgm:cxn modelId="{DD483A6D-A670-435D-BAEB-525ECF202790}" type="presParOf" srcId="{3868FEB3-19F7-4494-B666-58ADBBCE6F9A}" destId="{54F706A0-8168-4F29-BED2-22E507F39C3A}" srcOrd="1" destOrd="0" presId="urn:microsoft.com/office/officeart/2005/8/layout/matrix1"/>
    <dgm:cxn modelId="{E7CB655C-9166-47A5-9AF8-6879F48566D7}" type="presParOf" srcId="{3868FEB3-19F7-4494-B666-58ADBBCE6F9A}" destId="{A2565F3F-1620-45F5-A677-076C55207D4C}" srcOrd="2" destOrd="0" presId="urn:microsoft.com/office/officeart/2005/8/layout/matrix1"/>
    <dgm:cxn modelId="{C36BEEC9-AABC-4BD3-9356-4C6EDCDA08CD}" type="presParOf" srcId="{3868FEB3-19F7-4494-B666-58ADBBCE6F9A}" destId="{3827E918-371B-4E9B-BAA6-EDE5F3998B9A}" srcOrd="3" destOrd="0" presId="urn:microsoft.com/office/officeart/2005/8/layout/matrix1"/>
    <dgm:cxn modelId="{B5EE855E-0927-433C-ADF4-702A40409371}" type="presParOf" srcId="{3868FEB3-19F7-4494-B666-58ADBBCE6F9A}" destId="{6F59AB8F-DA24-4946-BD06-B01B2CE66CD0}" srcOrd="4" destOrd="0" presId="urn:microsoft.com/office/officeart/2005/8/layout/matrix1"/>
    <dgm:cxn modelId="{C2555BB3-65FF-4408-A6C8-4A75D805C9CB}" type="presParOf" srcId="{3868FEB3-19F7-4494-B666-58ADBBCE6F9A}" destId="{219AC997-FA3D-4616-A052-70A6B3D36E7E}" srcOrd="5" destOrd="0" presId="urn:microsoft.com/office/officeart/2005/8/layout/matrix1"/>
    <dgm:cxn modelId="{BCB7CE4E-EEB3-4FDA-9258-4E1B070E4E35}" type="presParOf" srcId="{3868FEB3-19F7-4494-B666-58ADBBCE6F9A}" destId="{798864FE-0A24-49C0-BACE-A9B4023A2957}" srcOrd="6" destOrd="0" presId="urn:microsoft.com/office/officeart/2005/8/layout/matrix1"/>
    <dgm:cxn modelId="{8E10817E-1414-4264-BFD5-975259DE0BAA}" type="presParOf" srcId="{3868FEB3-19F7-4494-B666-58ADBBCE6F9A}" destId="{33E1028D-3D69-4914-A5AD-230837E51134}" srcOrd="7" destOrd="0" presId="urn:microsoft.com/office/officeart/2005/8/layout/matrix1"/>
    <dgm:cxn modelId="{CD34F7AB-E36A-4DDE-88F6-188D171F5A4B}" type="presParOf" srcId="{717FF459-ED5C-4D0D-85F0-C05621743856}" destId="{B270320E-2328-4A54-86FA-A618FA551264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3069C5-FE05-4649-A2F1-049E1F6F0B32}" type="doc">
      <dgm:prSet loTypeId="urn:microsoft.com/office/officeart/2005/8/layout/h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7045EE9-D2DB-402B-92DD-A4EBD784E017}">
      <dgm:prSet phldrT="[Text]" custT="1"/>
      <dgm:spPr/>
      <dgm:t>
        <a:bodyPr/>
        <a:lstStyle/>
        <a:p>
          <a:r>
            <a:rPr lang="en-US" sz="2800" kern="1200" dirty="0">
              <a:solidFill>
                <a:schemeClr val="accent1">
                  <a:lumMod val="75000"/>
                </a:schemeClr>
              </a:solidFill>
            </a:rPr>
            <a:t>Treating Customers Fairly</a:t>
          </a:r>
          <a:endParaRPr lang="en-US" sz="2800" b="1" kern="1200" dirty="0">
            <a:solidFill>
              <a:srgbClr val="4472C4">
                <a:lumMod val="75000"/>
              </a:srgbClr>
            </a:solidFill>
            <a:latin typeface="Calibri Light" panose="020F0302020204030204"/>
            <a:ea typeface="+mn-ea"/>
            <a:cs typeface="+mn-cs"/>
          </a:endParaRPr>
        </a:p>
      </dgm:t>
    </dgm:pt>
    <dgm:pt modelId="{FA3FE0DF-4757-4414-84CD-F708523B1D89}" type="parTrans" cxnId="{73405B64-74C6-4D64-9EC8-850E84F97F12}">
      <dgm:prSet/>
      <dgm:spPr/>
      <dgm:t>
        <a:bodyPr/>
        <a:lstStyle/>
        <a:p>
          <a:endParaRPr lang="en-US"/>
        </a:p>
      </dgm:t>
    </dgm:pt>
    <dgm:pt modelId="{213D0132-CCF6-41A9-B898-370BDCACA073}" type="sibTrans" cxnId="{73405B64-74C6-4D64-9EC8-850E84F97F12}">
      <dgm:prSet/>
      <dgm:spPr/>
      <dgm:t>
        <a:bodyPr/>
        <a:lstStyle/>
        <a:p>
          <a:endParaRPr lang="en-US"/>
        </a:p>
      </dgm:t>
    </dgm:pt>
    <dgm:pt modelId="{93C2F26B-9096-4E5D-9F08-92303D6408DD}">
      <dgm:prSet phldrT="[Text]" custT="1"/>
      <dgm:spPr/>
      <dgm:t>
        <a:bodyPr/>
        <a:lstStyle/>
        <a:p>
          <a:r>
            <a:rPr lang="en-US" sz="2800" kern="1200" dirty="0">
              <a:solidFill>
                <a:schemeClr val="accent1">
                  <a:lumMod val="75000"/>
                </a:schemeClr>
              </a:solidFill>
            </a:rPr>
            <a:t>Climate Change Risk</a:t>
          </a:r>
          <a:endParaRPr lang="en-US" sz="2800" b="1" kern="1200" dirty="0">
            <a:solidFill>
              <a:srgbClr val="4472C4">
                <a:lumMod val="75000"/>
              </a:srgbClr>
            </a:solidFill>
            <a:latin typeface="Calibri Light" panose="020F0302020204030204"/>
            <a:ea typeface="+mn-ea"/>
            <a:cs typeface="+mn-cs"/>
          </a:endParaRPr>
        </a:p>
      </dgm:t>
    </dgm:pt>
    <dgm:pt modelId="{48C12B0F-6260-45BA-B7C5-0D9A38A3E858}" type="parTrans" cxnId="{0E97C7C0-1078-4280-815B-962C41A9A078}">
      <dgm:prSet/>
      <dgm:spPr/>
      <dgm:t>
        <a:bodyPr/>
        <a:lstStyle/>
        <a:p>
          <a:endParaRPr lang="en-US"/>
        </a:p>
      </dgm:t>
    </dgm:pt>
    <dgm:pt modelId="{F83C98E9-955F-4322-9A00-4EB853321464}" type="sibTrans" cxnId="{0E97C7C0-1078-4280-815B-962C41A9A078}">
      <dgm:prSet/>
      <dgm:spPr/>
      <dgm:t>
        <a:bodyPr/>
        <a:lstStyle/>
        <a:p>
          <a:endParaRPr lang="en-US"/>
        </a:p>
      </dgm:t>
    </dgm:pt>
    <dgm:pt modelId="{B4C5571A-5890-40F4-B24A-FB4DFD3BC01B}">
      <dgm:prSet phldrT="[Text]" custT="1"/>
      <dgm:spPr/>
      <dgm:t>
        <a:bodyPr/>
        <a:lstStyle/>
        <a:p>
          <a:pPr algn="l"/>
          <a:endParaRPr lang="en-US" sz="1600" dirty="0"/>
        </a:p>
      </dgm:t>
    </dgm:pt>
    <dgm:pt modelId="{9E1D6CEF-8FCE-4468-8EFC-00CC1C4E9CBF}" type="parTrans" cxnId="{ABEFEFBB-57E5-4AB5-824A-4464C327C66A}">
      <dgm:prSet/>
      <dgm:spPr/>
      <dgm:t>
        <a:bodyPr/>
        <a:lstStyle/>
        <a:p>
          <a:endParaRPr lang="en-US"/>
        </a:p>
      </dgm:t>
    </dgm:pt>
    <dgm:pt modelId="{13390FEA-69D2-4305-851B-5C0AEEE7050B}" type="sibTrans" cxnId="{ABEFEFBB-57E5-4AB5-824A-4464C327C66A}">
      <dgm:prSet/>
      <dgm:spPr/>
      <dgm:t>
        <a:bodyPr/>
        <a:lstStyle/>
        <a:p>
          <a:endParaRPr lang="en-US"/>
        </a:p>
      </dgm:t>
    </dgm:pt>
    <dgm:pt modelId="{EC00AF04-927B-423A-94CF-5DCDD9889D2C}">
      <dgm:prSet phldrT="[Text]" custT="1"/>
      <dgm:spPr/>
      <dgm:t>
        <a:bodyPr/>
        <a:lstStyle/>
        <a:p>
          <a:pPr algn="ctr">
            <a:buFont typeface="Arial" panose="020B0604020202020204" pitchFamily="34" charset="0"/>
            <a:buNone/>
          </a:pPr>
          <a:r>
            <a:rPr lang="en-US" sz="1800" b="1" kern="1200" dirty="0">
              <a:latin typeface="+mn-lt"/>
            </a:rPr>
            <a:t>High Fees</a:t>
          </a:r>
          <a:endParaRPr lang="en-US" sz="1800" kern="1200" dirty="0">
            <a:solidFill>
              <a:prstClr val="white"/>
            </a:solidFill>
            <a:latin typeface="+mn-lt"/>
            <a:ea typeface="+mn-ea"/>
            <a:cs typeface="+mn-cs"/>
          </a:endParaRPr>
        </a:p>
      </dgm:t>
    </dgm:pt>
    <dgm:pt modelId="{062CE24E-50FA-4676-9833-FC8E213DC93B}" type="parTrans" cxnId="{80484F4B-50DF-479D-B5B6-939B9F1282BE}">
      <dgm:prSet/>
      <dgm:spPr/>
      <dgm:t>
        <a:bodyPr/>
        <a:lstStyle/>
        <a:p>
          <a:endParaRPr lang="en-US"/>
        </a:p>
      </dgm:t>
    </dgm:pt>
    <dgm:pt modelId="{0723BDC8-F141-4541-868E-DD1C2CF47747}" type="sibTrans" cxnId="{80484F4B-50DF-479D-B5B6-939B9F1282BE}">
      <dgm:prSet/>
      <dgm:spPr/>
      <dgm:t>
        <a:bodyPr/>
        <a:lstStyle/>
        <a:p>
          <a:endParaRPr lang="en-US"/>
        </a:p>
      </dgm:t>
    </dgm:pt>
    <dgm:pt modelId="{1B66F5A0-1E7B-4838-84B5-FFB758D95265}">
      <dgm:prSet phldrT="[Text]" custT="1"/>
      <dgm:spPr/>
      <dgm:t>
        <a:bodyPr/>
        <a:lstStyle/>
        <a:p>
          <a:pPr algn="l"/>
          <a:endParaRPr lang="en-US" sz="1600" dirty="0"/>
        </a:p>
      </dgm:t>
    </dgm:pt>
    <dgm:pt modelId="{2C59B7E7-800C-42DF-B552-74ECB04CCFC0}" type="parTrans" cxnId="{4FE77566-FC44-4992-860F-85844421EB60}">
      <dgm:prSet/>
      <dgm:spPr/>
      <dgm:t>
        <a:bodyPr/>
        <a:lstStyle/>
        <a:p>
          <a:endParaRPr lang="en-US"/>
        </a:p>
      </dgm:t>
    </dgm:pt>
    <dgm:pt modelId="{9BCE2926-9524-47D6-A6F8-A39254EA3BB5}" type="sibTrans" cxnId="{4FE77566-FC44-4992-860F-85844421EB60}">
      <dgm:prSet/>
      <dgm:spPr/>
      <dgm:t>
        <a:bodyPr/>
        <a:lstStyle/>
        <a:p>
          <a:endParaRPr lang="en-US"/>
        </a:p>
      </dgm:t>
    </dgm:pt>
    <dgm:pt modelId="{A7C6AFF1-4C34-4B37-A136-B113C129E003}">
      <dgm:prSet custT="1"/>
      <dgm:spPr/>
      <dgm:t>
        <a:bodyPr/>
        <a:lstStyle/>
        <a:p>
          <a:r>
            <a:rPr lang="en-US" sz="2800" dirty="0">
              <a:solidFill>
                <a:schemeClr val="accent1">
                  <a:lumMod val="75000"/>
                </a:schemeClr>
              </a:solidFill>
            </a:rPr>
            <a:t>Social &amp; Governance Issues</a:t>
          </a:r>
          <a:endParaRPr lang="en-US" sz="2800" b="1" dirty="0">
            <a:solidFill>
              <a:srgbClr val="4472C4">
                <a:lumMod val="75000"/>
              </a:srgbClr>
            </a:solidFill>
            <a:latin typeface="Calibri Light" panose="020F0302020204030204"/>
            <a:ea typeface="+mn-ea"/>
            <a:cs typeface="+mn-cs"/>
          </a:endParaRPr>
        </a:p>
      </dgm:t>
    </dgm:pt>
    <dgm:pt modelId="{6B8F5A0E-4FA4-40D6-A425-4E29DB27B814}" type="parTrans" cxnId="{7A189C0C-29E3-4A1A-8D47-F2DF8E9EEC75}">
      <dgm:prSet/>
      <dgm:spPr/>
      <dgm:t>
        <a:bodyPr/>
        <a:lstStyle/>
        <a:p>
          <a:endParaRPr lang="en-US"/>
        </a:p>
      </dgm:t>
    </dgm:pt>
    <dgm:pt modelId="{71AA34F8-6767-4D2F-89F7-7F4C1D54E504}" type="sibTrans" cxnId="{7A189C0C-29E3-4A1A-8D47-F2DF8E9EEC75}">
      <dgm:prSet/>
      <dgm:spPr/>
      <dgm:t>
        <a:bodyPr/>
        <a:lstStyle/>
        <a:p>
          <a:endParaRPr lang="en-US"/>
        </a:p>
      </dgm:t>
    </dgm:pt>
    <dgm:pt modelId="{7D63B067-BE84-4648-BDB3-8CD0F4C160F6}">
      <dgm:prSet custT="1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en-US" sz="1800" dirty="0">
              <a:solidFill>
                <a:prstClr val="white"/>
              </a:solidFill>
              <a:latin typeface="+mn-lt"/>
              <a:ea typeface="+mn-ea"/>
              <a:cs typeface="+mn-cs"/>
            </a:rPr>
            <a:t>Donating a fraction of swipe fees to social and environmental issues</a:t>
          </a:r>
        </a:p>
      </dgm:t>
    </dgm:pt>
    <dgm:pt modelId="{9470F735-8683-48F1-80A6-1B72C0B62106}" type="parTrans" cxnId="{7732369B-F93A-4DBF-98D1-60E85340E718}">
      <dgm:prSet/>
      <dgm:spPr/>
      <dgm:t>
        <a:bodyPr/>
        <a:lstStyle/>
        <a:p>
          <a:endParaRPr lang="en-US"/>
        </a:p>
      </dgm:t>
    </dgm:pt>
    <dgm:pt modelId="{B2D2B912-9E97-4248-B8B6-C6251AD8DB21}" type="sibTrans" cxnId="{7732369B-F93A-4DBF-98D1-60E85340E718}">
      <dgm:prSet/>
      <dgm:spPr/>
      <dgm:t>
        <a:bodyPr/>
        <a:lstStyle/>
        <a:p>
          <a:endParaRPr lang="en-US"/>
        </a:p>
      </dgm:t>
    </dgm:pt>
    <dgm:pt modelId="{4C7B38A5-ADCF-46D5-B313-4485358306BD}">
      <dgm:prSet custT="1"/>
      <dgm:spPr/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sz="18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Utilization</a:t>
          </a:r>
          <a:r>
            <a:rPr lang="fr-FR" sz="1800" dirty="0">
              <a:solidFill>
                <a:prstClr val="white"/>
              </a:solidFill>
              <a:latin typeface="+mn-lt"/>
              <a:ea typeface="+mn-ea"/>
              <a:cs typeface="+mn-cs"/>
            </a:rPr>
            <a:t> of QR (Quick </a:t>
          </a:r>
          <a:r>
            <a:rPr lang="fr-FR" sz="18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Response</a:t>
          </a:r>
          <a:r>
            <a:rPr lang="fr-FR" sz="1800" dirty="0">
              <a:solidFill>
                <a:prstClr val="white"/>
              </a:solidFill>
              <a:latin typeface="+mn-lt"/>
              <a:ea typeface="+mn-ea"/>
              <a:cs typeface="+mn-cs"/>
            </a:rPr>
            <a:t>) code </a:t>
          </a:r>
          <a:r>
            <a:rPr lang="fr-FR" sz="18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payments</a:t>
          </a:r>
          <a:endParaRPr lang="en-US" sz="1800" dirty="0">
            <a:solidFill>
              <a:prstClr val="white"/>
            </a:solidFill>
            <a:latin typeface="+mn-lt"/>
            <a:ea typeface="+mn-ea"/>
            <a:cs typeface="+mn-cs"/>
          </a:endParaRPr>
        </a:p>
      </dgm:t>
    </dgm:pt>
    <dgm:pt modelId="{356A79CB-07F8-4A33-AD41-A13719C8E362}" type="parTrans" cxnId="{E8A2E17C-3DF0-449C-8C15-0EAD32F0AEA0}">
      <dgm:prSet/>
      <dgm:spPr/>
      <dgm:t>
        <a:bodyPr/>
        <a:lstStyle/>
        <a:p>
          <a:endParaRPr lang="en-US"/>
        </a:p>
      </dgm:t>
    </dgm:pt>
    <dgm:pt modelId="{2BEEA7D4-FBCA-4A7A-8205-A01778809B87}" type="sibTrans" cxnId="{E8A2E17C-3DF0-449C-8C15-0EAD32F0AEA0}">
      <dgm:prSet/>
      <dgm:spPr/>
      <dgm:t>
        <a:bodyPr/>
        <a:lstStyle/>
        <a:p>
          <a:endParaRPr lang="en-US"/>
        </a:p>
      </dgm:t>
    </dgm:pt>
    <dgm:pt modelId="{3C1602C7-056D-4AA0-8595-57322EA4DCBB}">
      <dgm:prSet custT="1"/>
      <dgm:spPr/>
      <dgm:t>
        <a:bodyPr/>
        <a:lstStyle/>
        <a:p>
          <a:r>
            <a:rPr lang="en-US" sz="1800" b="0" i="0" u="none" dirty="0"/>
            <a:t>Devise incentives and requirements for financial companies, to transition to a greener operation</a:t>
          </a:r>
          <a:endParaRPr lang="en-US" sz="1800" b="0" dirty="0"/>
        </a:p>
      </dgm:t>
    </dgm:pt>
    <dgm:pt modelId="{E016E81F-7F04-4673-ABD9-C260E0B53F3B}" type="parTrans" cxnId="{625B502B-5A92-48DE-B8D8-74C35DF7AC7C}">
      <dgm:prSet/>
      <dgm:spPr/>
      <dgm:t>
        <a:bodyPr/>
        <a:lstStyle/>
        <a:p>
          <a:endParaRPr lang="en-US"/>
        </a:p>
      </dgm:t>
    </dgm:pt>
    <dgm:pt modelId="{C8E3CA5A-A6CC-4B9B-9094-5CE085D40875}" type="sibTrans" cxnId="{625B502B-5A92-48DE-B8D8-74C35DF7AC7C}">
      <dgm:prSet/>
      <dgm:spPr/>
      <dgm:t>
        <a:bodyPr/>
        <a:lstStyle/>
        <a:p>
          <a:endParaRPr lang="en-US"/>
        </a:p>
      </dgm:t>
    </dgm:pt>
    <dgm:pt modelId="{8CFE3B08-6076-4A64-84E0-F33F912CCC98}">
      <dgm:prSet custT="1"/>
      <dgm:spPr/>
      <dgm:t>
        <a:bodyPr/>
        <a:lstStyle/>
        <a:p>
          <a:r>
            <a:rPr lang="en-US" sz="1800" b="0" dirty="0"/>
            <a:t>Increased transparency and regular disclosure</a:t>
          </a:r>
        </a:p>
      </dgm:t>
    </dgm:pt>
    <dgm:pt modelId="{25651141-231D-407F-B0B9-2B0A1CDE0609}" type="parTrans" cxnId="{626F4EE1-847A-4F4D-A276-D316AF8EC631}">
      <dgm:prSet/>
      <dgm:spPr/>
      <dgm:t>
        <a:bodyPr/>
        <a:lstStyle/>
        <a:p>
          <a:endParaRPr lang="en-US"/>
        </a:p>
      </dgm:t>
    </dgm:pt>
    <dgm:pt modelId="{613695A8-2B19-41BE-9BB4-C996B80CB3ED}" type="sibTrans" cxnId="{626F4EE1-847A-4F4D-A276-D316AF8EC631}">
      <dgm:prSet/>
      <dgm:spPr/>
      <dgm:t>
        <a:bodyPr/>
        <a:lstStyle/>
        <a:p>
          <a:endParaRPr lang="en-US"/>
        </a:p>
      </dgm:t>
    </dgm:pt>
    <dgm:pt modelId="{E379D49A-5C0D-41E2-BEEC-B666329C2466}">
      <dgm:prSet phldrT="[Text]" custT="1"/>
      <dgm:spPr/>
      <dgm:t>
        <a:bodyPr/>
        <a:lstStyle/>
        <a:p>
          <a:pPr algn="ctr">
            <a:buFont typeface="Arial" panose="020B0604020202020204" pitchFamily="34" charset="0"/>
            <a:buNone/>
          </a:pPr>
          <a:endParaRPr lang="en-US" sz="1800" kern="1200" dirty="0">
            <a:solidFill>
              <a:prstClr val="white"/>
            </a:solidFill>
            <a:latin typeface="+mn-lt"/>
            <a:ea typeface="+mn-ea"/>
            <a:cs typeface="+mn-cs"/>
          </a:endParaRPr>
        </a:p>
      </dgm:t>
    </dgm:pt>
    <dgm:pt modelId="{AA220398-AB6D-455F-8BB5-5C8B37E16BFE}" type="parTrans" cxnId="{CED8F80A-A5FF-4412-9040-D3894746520B}">
      <dgm:prSet/>
      <dgm:spPr/>
      <dgm:t>
        <a:bodyPr/>
        <a:lstStyle/>
        <a:p>
          <a:endParaRPr lang="en-US"/>
        </a:p>
      </dgm:t>
    </dgm:pt>
    <dgm:pt modelId="{18BAE0AE-5DBE-4E4D-9512-363303303BE5}" type="sibTrans" cxnId="{CED8F80A-A5FF-4412-9040-D3894746520B}">
      <dgm:prSet/>
      <dgm:spPr/>
      <dgm:t>
        <a:bodyPr/>
        <a:lstStyle/>
        <a:p>
          <a:endParaRPr lang="en-US"/>
        </a:p>
      </dgm:t>
    </dgm:pt>
    <dgm:pt modelId="{1B01F1EB-14AC-4BB7-A209-6AD55EAB4306}">
      <dgm:prSet custT="1"/>
      <dgm:spPr/>
      <dgm:t>
        <a:bodyPr/>
        <a:lstStyle/>
        <a:p>
          <a:r>
            <a:rPr lang="en-US" sz="1800" b="0" i="0" u="none" dirty="0"/>
            <a:t>Transparency around social &amp; governance issues and how it relates to financial performance</a:t>
          </a:r>
          <a:endParaRPr lang="en-US" sz="1800" dirty="0"/>
        </a:p>
      </dgm:t>
    </dgm:pt>
    <dgm:pt modelId="{E5F3F9AE-671A-4A5D-B411-C5263FF22ABC}" type="parTrans" cxnId="{E3AE5569-46A4-4760-A906-C58A71134094}">
      <dgm:prSet/>
      <dgm:spPr/>
      <dgm:t>
        <a:bodyPr/>
        <a:lstStyle/>
        <a:p>
          <a:endParaRPr lang="en-US"/>
        </a:p>
      </dgm:t>
    </dgm:pt>
    <dgm:pt modelId="{B2597EFD-4ED8-4673-8E86-26A23B6733D7}" type="sibTrans" cxnId="{E3AE5569-46A4-4760-A906-C58A71134094}">
      <dgm:prSet/>
      <dgm:spPr/>
      <dgm:t>
        <a:bodyPr/>
        <a:lstStyle/>
        <a:p>
          <a:endParaRPr lang="en-US"/>
        </a:p>
      </dgm:t>
    </dgm:pt>
    <dgm:pt modelId="{A437E805-3260-4D11-BFEC-A79D337092AF}">
      <dgm:prSet custT="1"/>
      <dgm:spPr/>
      <dgm:t>
        <a:bodyPr/>
        <a:lstStyle/>
        <a:p>
          <a:r>
            <a:rPr lang="en-US" sz="1800" b="0" i="0" u="none" dirty="0"/>
            <a:t>Focus on responsible practices that can attract and engage talent, employees, investors and customers</a:t>
          </a:r>
          <a:endParaRPr lang="en-US" sz="1800" dirty="0"/>
        </a:p>
      </dgm:t>
    </dgm:pt>
    <dgm:pt modelId="{987E616F-E012-45B3-A533-97548113943C}" type="parTrans" cxnId="{D1CBC26C-036B-42A1-9634-B74A1B7E4888}">
      <dgm:prSet/>
      <dgm:spPr/>
      <dgm:t>
        <a:bodyPr/>
        <a:lstStyle/>
        <a:p>
          <a:endParaRPr lang="en-US"/>
        </a:p>
      </dgm:t>
    </dgm:pt>
    <dgm:pt modelId="{4F19775C-A4F8-4F73-8B0A-3BBB749C4544}" type="sibTrans" cxnId="{D1CBC26C-036B-42A1-9634-B74A1B7E4888}">
      <dgm:prSet/>
      <dgm:spPr/>
      <dgm:t>
        <a:bodyPr/>
        <a:lstStyle/>
        <a:p>
          <a:endParaRPr lang="en-US"/>
        </a:p>
      </dgm:t>
    </dgm:pt>
    <dgm:pt modelId="{EB4B5BA8-2AE7-40F8-8561-8B64AA300EC1}" type="pres">
      <dgm:prSet presAssocID="{083069C5-FE05-4649-A2F1-049E1F6F0B32}" presName="linearFlow" presStyleCnt="0">
        <dgm:presLayoutVars>
          <dgm:dir/>
          <dgm:animLvl val="lvl"/>
          <dgm:resizeHandles/>
        </dgm:presLayoutVars>
      </dgm:prSet>
      <dgm:spPr/>
    </dgm:pt>
    <dgm:pt modelId="{00354E4B-0C68-4B70-BD5B-1A0564140513}" type="pres">
      <dgm:prSet presAssocID="{B7045EE9-D2DB-402B-92DD-A4EBD784E017}" presName="compositeNode" presStyleCnt="0">
        <dgm:presLayoutVars>
          <dgm:bulletEnabled val="1"/>
        </dgm:presLayoutVars>
      </dgm:prSet>
      <dgm:spPr/>
    </dgm:pt>
    <dgm:pt modelId="{10A6D09E-8927-4E55-8AC0-8DC77F375D22}" type="pres">
      <dgm:prSet presAssocID="{B7045EE9-D2DB-402B-92DD-A4EBD784E017}" presName="image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C2F5CE32-92DF-46E4-8CA3-CC5E40922AC3}" type="pres">
      <dgm:prSet presAssocID="{B7045EE9-D2DB-402B-92DD-A4EBD784E017}" presName="childNode" presStyleLbl="node1" presStyleIdx="0" presStyleCnt="3">
        <dgm:presLayoutVars>
          <dgm:bulletEnabled val="1"/>
        </dgm:presLayoutVars>
      </dgm:prSet>
      <dgm:spPr/>
    </dgm:pt>
    <dgm:pt modelId="{0F9742E0-0E0D-4258-BE07-256D4394286D}" type="pres">
      <dgm:prSet presAssocID="{B7045EE9-D2DB-402B-92DD-A4EBD784E017}" presName="parentNode" presStyleLbl="revTx" presStyleIdx="0" presStyleCnt="3">
        <dgm:presLayoutVars>
          <dgm:chMax val="0"/>
          <dgm:bulletEnabled val="1"/>
        </dgm:presLayoutVars>
      </dgm:prSet>
      <dgm:spPr/>
    </dgm:pt>
    <dgm:pt modelId="{AB05A256-0A81-433B-86FE-BF9C16D6D235}" type="pres">
      <dgm:prSet presAssocID="{213D0132-CCF6-41A9-B898-370BDCACA073}" presName="sibTrans" presStyleCnt="0"/>
      <dgm:spPr/>
    </dgm:pt>
    <dgm:pt modelId="{A7E84E0B-BA6D-4FE9-B2F1-EAC5D3BBBC47}" type="pres">
      <dgm:prSet presAssocID="{93C2F26B-9096-4E5D-9F08-92303D6408DD}" presName="compositeNode" presStyleCnt="0">
        <dgm:presLayoutVars>
          <dgm:bulletEnabled val="1"/>
        </dgm:presLayoutVars>
      </dgm:prSet>
      <dgm:spPr/>
    </dgm:pt>
    <dgm:pt modelId="{6682A200-295E-4C13-ADB5-F8A552D74AE5}" type="pres">
      <dgm:prSet presAssocID="{93C2F26B-9096-4E5D-9F08-92303D6408DD}" presName="image" presStyleLbl="fgImgPlac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A21E0F4C-C438-4516-AF9F-08FF33405D1A}" type="pres">
      <dgm:prSet presAssocID="{93C2F26B-9096-4E5D-9F08-92303D6408DD}" presName="childNode" presStyleLbl="node1" presStyleIdx="1" presStyleCnt="3">
        <dgm:presLayoutVars>
          <dgm:bulletEnabled val="1"/>
        </dgm:presLayoutVars>
      </dgm:prSet>
      <dgm:spPr/>
    </dgm:pt>
    <dgm:pt modelId="{4DEB83A7-27FC-4C35-9AAD-99779EEECE47}" type="pres">
      <dgm:prSet presAssocID="{93C2F26B-9096-4E5D-9F08-92303D6408DD}" presName="parentNode" presStyleLbl="revTx" presStyleIdx="1" presStyleCnt="3">
        <dgm:presLayoutVars>
          <dgm:chMax val="0"/>
          <dgm:bulletEnabled val="1"/>
        </dgm:presLayoutVars>
      </dgm:prSet>
      <dgm:spPr/>
    </dgm:pt>
    <dgm:pt modelId="{3195F159-7E64-4B6A-BFAB-A69570B9B055}" type="pres">
      <dgm:prSet presAssocID="{F83C98E9-955F-4322-9A00-4EB853321464}" presName="sibTrans" presStyleCnt="0"/>
      <dgm:spPr/>
    </dgm:pt>
    <dgm:pt modelId="{5C4D2945-26D8-4DB1-B607-1D23E7406A1B}" type="pres">
      <dgm:prSet presAssocID="{A7C6AFF1-4C34-4B37-A136-B113C129E003}" presName="compositeNode" presStyleCnt="0">
        <dgm:presLayoutVars>
          <dgm:bulletEnabled val="1"/>
        </dgm:presLayoutVars>
      </dgm:prSet>
      <dgm:spPr/>
    </dgm:pt>
    <dgm:pt modelId="{88911B11-5017-4C24-BE61-B01D5440187E}" type="pres">
      <dgm:prSet presAssocID="{A7C6AFF1-4C34-4B37-A136-B113C129E003}" presName="image" presStyleLbl="fgImgPlace1" presStyleIdx="2" presStyleCnt="3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oup"/>
        </a:ext>
      </dgm:extLst>
    </dgm:pt>
    <dgm:pt modelId="{5C4A4EC9-34BE-4846-849C-2584D0265699}" type="pres">
      <dgm:prSet presAssocID="{A7C6AFF1-4C34-4B37-A136-B113C129E003}" presName="childNode" presStyleLbl="node1" presStyleIdx="2" presStyleCnt="3">
        <dgm:presLayoutVars>
          <dgm:bulletEnabled val="1"/>
        </dgm:presLayoutVars>
      </dgm:prSet>
      <dgm:spPr/>
    </dgm:pt>
    <dgm:pt modelId="{5C869D56-991C-4FDB-8F13-7D06BF3912B5}" type="pres">
      <dgm:prSet presAssocID="{A7C6AFF1-4C34-4B37-A136-B113C129E003}" presName="parentNode" presStyleLbl="revTx" presStyleIdx="2" presStyleCnt="3">
        <dgm:presLayoutVars>
          <dgm:chMax val="0"/>
          <dgm:bulletEnabled val="1"/>
        </dgm:presLayoutVars>
      </dgm:prSet>
      <dgm:spPr/>
    </dgm:pt>
  </dgm:ptLst>
  <dgm:cxnLst>
    <dgm:cxn modelId="{CED8F80A-A5FF-4412-9040-D3894746520B}" srcId="{B7045EE9-D2DB-402B-92DD-A4EBD784E017}" destId="{E379D49A-5C0D-41E2-BEEC-B666329C2466}" srcOrd="0" destOrd="0" parTransId="{AA220398-AB6D-455F-8BB5-5C8B37E16BFE}" sibTransId="{18BAE0AE-5DBE-4E4D-9512-363303303BE5}"/>
    <dgm:cxn modelId="{7A189C0C-29E3-4A1A-8D47-F2DF8E9EEC75}" srcId="{083069C5-FE05-4649-A2F1-049E1F6F0B32}" destId="{A7C6AFF1-4C34-4B37-A136-B113C129E003}" srcOrd="2" destOrd="0" parTransId="{6B8F5A0E-4FA4-40D6-A425-4E29DB27B814}" sibTransId="{71AA34F8-6767-4D2F-89F7-7F4C1D54E504}"/>
    <dgm:cxn modelId="{1FB84811-C855-4D9E-8D89-D35905E17CAE}" type="presOf" srcId="{1B01F1EB-14AC-4BB7-A209-6AD55EAB4306}" destId="{5C4A4EC9-34BE-4846-849C-2584D0265699}" srcOrd="0" destOrd="0" presId="urn:microsoft.com/office/officeart/2005/8/layout/hList2"/>
    <dgm:cxn modelId="{625B502B-5A92-48DE-B8D8-74C35DF7AC7C}" srcId="{93C2F26B-9096-4E5D-9F08-92303D6408DD}" destId="{3C1602C7-056D-4AA0-8595-57322EA4DCBB}" srcOrd="1" destOrd="0" parTransId="{E016E81F-7F04-4673-ABD9-C260E0B53F3B}" sibTransId="{C8E3CA5A-A6CC-4B9B-9094-5CE085D40875}"/>
    <dgm:cxn modelId="{D895E72C-14E2-4F13-94B6-05F771BEB3D6}" type="presOf" srcId="{083069C5-FE05-4649-A2F1-049E1F6F0B32}" destId="{EB4B5BA8-2AE7-40F8-8561-8B64AA300EC1}" srcOrd="0" destOrd="0" presId="urn:microsoft.com/office/officeart/2005/8/layout/hList2"/>
    <dgm:cxn modelId="{A86DD739-860A-4227-B1BE-035F7385BA01}" type="presOf" srcId="{A437E805-3260-4D11-BFEC-A79D337092AF}" destId="{5C4A4EC9-34BE-4846-849C-2584D0265699}" srcOrd="0" destOrd="1" presId="urn:microsoft.com/office/officeart/2005/8/layout/hList2"/>
    <dgm:cxn modelId="{73405B64-74C6-4D64-9EC8-850E84F97F12}" srcId="{083069C5-FE05-4649-A2F1-049E1F6F0B32}" destId="{B7045EE9-D2DB-402B-92DD-A4EBD784E017}" srcOrd="0" destOrd="0" parTransId="{FA3FE0DF-4757-4414-84CD-F708523B1D89}" sibTransId="{213D0132-CCF6-41A9-B898-370BDCACA073}"/>
    <dgm:cxn modelId="{4FE77566-FC44-4992-860F-85844421EB60}" srcId="{93C2F26B-9096-4E5D-9F08-92303D6408DD}" destId="{1B66F5A0-1E7B-4838-84B5-FFB758D95265}" srcOrd="0" destOrd="0" parTransId="{2C59B7E7-800C-42DF-B552-74ECB04CCFC0}" sibTransId="{9BCE2926-9524-47D6-A6F8-A39254EA3BB5}"/>
    <dgm:cxn modelId="{E3AE5569-46A4-4760-A906-C58A71134094}" srcId="{A7C6AFF1-4C34-4B37-A136-B113C129E003}" destId="{1B01F1EB-14AC-4BB7-A209-6AD55EAB4306}" srcOrd="0" destOrd="0" parTransId="{E5F3F9AE-671A-4A5D-B411-C5263FF22ABC}" sibTransId="{B2597EFD-4ED8-4673-8E86-26A23B6733D7}"/>
    <dgm:cxn modelId="{E2B4A149-9F83-4E73-A3B6-2161EC50BC47}" type="presOf" srcId="{93C2F26B-9096-4E5D-9F08-92303D6408DD}" destId="{4DEB83A7-27FC-4C35-9AAD-99779EEECE47}" srcOrd="0" destOrd="0" presId="urn:microsoft.com/office/officeart/2005/8/layout/hList2"/>
    <dgm:cxn modelId="{80484F4B-50DF-479D-B5B6-939B9F1282BE}" srcId="{B7045EE9-D2DB-402B-92DD-A4EBD784E017}" destId="{EC00AF04-927B-423A-94CF-5DCDD9889D2C}" srcOrd="1" destOrd="0" parTransId="{062CE24E-50FA-4676-9833-FC8E213DC93B}" sibTransId="{0723BDC8-F141-4541-868E-DD1C2CF47747}"/>
    <dgm:cxn modelId="{D1CBC26C-036B-42A1-9634-B74A1B7E4888}" srcId="{A7C6AFF1-4C34-4B37-A136-B113C129E003}" destId="{A437E805-3260-4D11-BFEC-A79D337092AF}" srcOrd="1" destOrd="0" parTransId="{987E616F-E012-45B3-A533-97548113943C}" sibTransId="{4F19775C-A4F8-4F73-8B0A-3BBB749C4544}"/>
    <dgm:cxn modelId="{0BE01F53-9FF5-4B96-B2EE-6D2A26F961CE}" type="presOf" srcId="{4C7B38A5-ADCF-46D5-B313-4485358306BD}" destId="{C2F5CE32-92DF-46E4-8CA3-CC5E40922AC3}" srcOrd="0" destOrd="3" presId="urn:microsoft.com/office/officeart/2005/8/layout/hList2"/>
    <dgm:cxn modelId="{CC80AA75-17A4-4EB1-B300-8C485E231D40}" type="presOf" srcId="{7D63B067-BE84-4648-BDB3-8CD0F4C160F6}" destId="{C2F5CE32-92DF-46E4-8CA3-CC5E40922AC3}" srcOrd="0" destOrd="2" presId="urn:microsoft.com/office/officeart/2005/8/layout/hList2"/>
    <dgm:cxn modelId="{E8A2E17C-3DF0-449C-8C15-0EAD32F0AEA0}" srcId="{B7045EE9-D2DB-402B-92DD-A4EBD784E017}" destId="{4C7B38A5-ADCF-46D5-B313-4485358306BD}" srcOrd="3" destOrd="0" parTransId="{356A79CB-07F8-4A33-AD41-A13719C8E362}" sibTransId="{2BEEA7D4-FBCA-4A7A-8205-A01778809B87}"/>
    <dgm:cxn modelId="{1745B382-02BC-4220-BC5B-FEC9753E13B8}" type="presOf" srcId="{1B66F5A0-1E7B-4838-84B5-FFB758D95265}" destId="{A21E0F4C-C438-4516-AF9F-08FF33405D1A}" srcOrd="0" destOrd="0" presId="urn:microsoft.com/office/officeart/2005/8/layout/hList2"/>
    <dgm:cxn modelId="{7732369B-F93A-4DBF-98D1-60E85340E718}" srcId="{B7045EE9-D2DB-402B-92DD-A4EBD784E017}" destId="{7D63B067-BE84-4648-BDB3-8CD0F4C160F6}" srcOrd="2" destOrd="0" parTransId="{9470F735-8683-48F1-80A6-1B72C0B62106}" sibTransId="{B2D2B912-9E97-4248-B8B6-C6251AD8DB21}"/>
    <dgm:cxn modelId="{35280AA8-1F9E-4752-BA05-A07EE70EDF12}" type="presOf" srcId="{B4C5571A-5890-40F4-B24A-FB4DFD3BC01B}" destId="{A21E0F4C-C438-4516-AF9F-08FF33405D1A}" srcOrd="0" destOrd="3" presId="urn:microsoft.com/office/officeart/2005/8/layout/hList2"/>
    <dgm:cxn modelId="{17758EAD-1B10-4657-AD1D-97348315A890}" type="presOf" srcId="{E379D49A-5C0D-41E2-BEEC-B666329C2466}" destId="{C2F5CE32-92DF-46E4-8CA3-CC5E40922AC3}" srcOrd="0" destOrd="0" presId="urn:microsoft.com/office/officeart/2005/8/layout/hList2"/>
    <dgm:cxn modelId="{ABEFEFBB-57E5-4AB5-824A-4464C327C66A}" srcId="{93C2F26B-9096-4E5D-9F08-92303D6408DD}" destId="{B4C5571A-5890-40F4-B24A-FB4DFD3BC01B}" srcOrd="3" destOrd="0" parTransId="{9E1D6CEF-8FCE-4468-8EFC-00CC1C4E9CBF}" sibTransId="{13390FEA-69D2-4305-851B-5C0AEEE7050B}"/>
    <dgm:cxn modelId="{999C96BF-A318-4D35-BA0B-780805F8F77C}" type="presOf" srcId="{8CFE3B08-6076-4A64-84E0-F33F912CCC98}" destId="{A21E0F4C-C438-4516-AF9F-08FF33405D1A}" srcOrd="0" destOrd="2" presId="urn:microsoft.com/office/officeart/2005/8/layout/hList2"/>
    <dgm:cxn modelId="{0E97C7C0-1078-4280-815B-962C41A9A078}" srcId="{083069C5-FE05-4649-A2F1-049E1F6F0B32}" destId="{93C2F26B-9096-4E5D-9F08-92303D6408DD}" srcOrd="1" destOrd="0" parTransId="{48C12B0F-6260-45BA-B7C5-0D9A38A3E858}" sibTransId="{F83C98E9-955F-4322-9A00-4EB853321464}"/>
    <dgm:cxn modelId="{1CA83BC5-A41C-42C7-8A16-DB7D1DE3894C}" type="presOf" srcId="{A7C6AFF1-4C34-4B37-A136-B113C129E003}" destId="{5C869D56-991C-4FDB-8F13-7D06BF3912B5}" srcOrd="0" destOrd="0" presId="urn:microsoft.com/office/officeart/2005/8/layout/hList2"/>
    <dgm:cxn modelId="{626F4EE1-847A-4F4D-A276-D316AF8EC631}" srcId="{93C2F26B-9096-4E5D-9F08-92303D6408DD}" destId="{8CFE3B08-6076-4A64-84E0-F33F912CCC98}" srcOrd="2" destOrd="0" parTransId="{25651141-231D-407F-B0B9-2B0A1CDE0609}" sibTransId="{613695A8-2B19-41BE-9BB4-C996B80CB3ED}"/>
    <dgm:cxn modelId="{F26694E5-2725-4815-A7C8-8A9CDC491CD0}" type="presOf" srcId="{B7045EE9-D2DB-402B-92DD-A4EBD784E017}" destId="{0F9742E0-0E0D-4258-BE07-256D4394286D}" srcOrd="0" destOrd="0" presId="urn:microsoft.com/office/officeart/2005/8/layout/hList2"/>
    <dgm:cxn modelId="{2910B2EB-CDEA-4109-AAF9-5EAA47ECBC77}" type="presOf" srcId="{EC00AF04-927B-423A-94CF-5DCDD9889D2C}" destId="{C2F5CE32-92DF-46E4-8CA3-CC5E40922AC3}" srcOrd="0" destOrd="1" presId="urn:microsoft.com/office/officeart/2005/8/layout/hList2"/>
    <dgm:cxn modelId="{D5F8B7F6-8528-4DC9-AC70-A27ACB703ED2}" type="presOf" srcId="{3C1602C7-056D-4AA0-8595-57322EA4DCBB}" destId="{A21E0F4C-C438-4516-AF9F-08FF33405D1A}" srcOrd="0" destOrd="1" presId="urn:microsoft.com/office/officeart/2005/8/layout/hList2"/>
    <dgm:cxn modelId="{7190A58E-F346-4025-8E78-7B99B1A7CDB7}" type="presParOf" srcId="{EB4B5BA8-2AE7-40F8-8561-8B64AA300EC1}" destId="{00354E4B-0C68-4B70-BD5B-1A0564140513}" srcOrd="0" destOrd="0" presId="urn:microsoft.com/office/officeart/2005/8/layout/hList2"/>
    <dgm:cxn modelId="{9617CFDD-21CD-488A-9FFF-4FAA325D929A}" type="presParOf" srcId="{00354E4B-0C68-4B70-BD5B-1A0564140513}" destId="{10A6D09E-8927-4E55-8AC0-8DC77F375D22}" srcOrd="0" destOrd="0" presId="urn:microsoft.com/office/officeart/2005/8/layout/hList2"/>
    <dgm:cxn modelId="{CBFB4526-899C-427B-91AF-6C73286DB3CB}" type="presParOf" srcId="{00354E4B-0C68-4B70-BD5B-1A0564140513}" destId="{C2F5CE32-92DF-46E4-8CA3-CC5E40922AC3}" srcOrd="1" destOrd="0" presId="urn:microsoft.com/office/officeart/2005/8/layout/hList2"/>
    <dgm:cxn modelId="{61BCEBA7-CD3C-4179-97E6-AC3BB05FF135}" type="presParOf" srcId="{00354E4B-0C68-4B70-BD5B-1A0564140513}" destId="{0F9742E0-0E0D-4258-BE07-256D4394286D}" srcOrd="2" destOrd="0" presId="urn:microsoft.com/office/officeart/2005/8/layout/hList2"/>
    <dgm:cxn modelId="{6237D700-1931-4CAB-A738-07B75A80C492}" type="presParOf" srcId="{EB4B5BA8-2AE7-40F8-8561-8B64AA300EC1}" destId="{AB05A256-0A81-433B-86FE-BF9C16D6D235}" srcOrd="1" destOrd="0" presId="urn:microsoft.com/office/officeart/2005/8/layout/hList2"/>
    <dgm:cxn modelId="{C8E4B501-840E-4652-B479-430CEDDA6273}" type="presParOf" srcId="{EB4B5BA8-2AE7-40F8-8561-8B64AA300EC1}" destId="{A7E84E0B-BA6D-4FE9-B2F1-EAC5D3BBBC47}" srcOrd="2" destOrd="0" presId="urn:microsoft.com/office/officeart/2005/8/layout/hList2"/>
    <dgm:cxn modelId="{D5B2E40C-A281-43C5-80D7-D2C0C151E3CE}" type="presParOf" srcId="{A7E84E0B-BA6D-4FE9-B2F1-EAC5D3BBBC47}" destId="{6682A200-295E-4C13-ADB5-F8A552D74AE5}" srcOrd="0" destOrd="0" presId="urn:microsoft.com/office/officeart/2005/8/layout/hList2"/>
    <dgm:cxn modelId="{041B81B9-43D8-4FF2-92CD-645D65812D04}" type="presParOf" srcId="{A7E84E0B-BA6D-4FE9-B2F1-EAC5D3BBBC47}" destId="{A21E0F4C-C438-4516-AF9F-08FF33405D1A}" srcOrd="1" destOrd="0" presId="urn:microsoft.com/office/officeart/2005/8/layout/hList2"/>
    <dgm:cxn modelId="{11D456D6-68AC-4341-9DE4-728F9D74AB51}" type="presParOf" srcId="{A7E84E0B-BA6D-4FE9-B2F1-EAC5D3BBBC47}" destId="{4DEB83A7-27FC-4C35-9AAD-99779EEECE47}" srcOrd="2" destOrd="0" presId="urn:microsoft.com/office/officeart/2005/8/layout/hList2"/>
    <dgm:cxn modelId="{38A8D8DE-A4C2-4944-9721-B5601C848C6B}" type="presParOf" srcId="{EB4B5BA8-2AE7-40F8-8561-8B64AA300EC1}" destId="{3195F159-7E64-4B6A-BFAB-A69570B9B055}" srcOrd="3" destOrd="0" presId="urn:microsoft.com/office/officeart/2005/8/layout/hList2"/>
    <dgm:cxn modelId="{94DA7234-FC3E-47F0-B5B5-CC2503E8E607}" type="presParOf" srcId="{EB4B5BA8-2AE7-40F8-8561-8B64AA300EC1}" destId="{5C4D2945-26D8-4DB1-B607-1D23E7406A1B}" srcOrd="4" destOrd="0" presId="urn:microsoft.com/office/officeart/2005/8/layout/hList2"/>
    <dgm:cxn modelId="{41E7117D-E569-4153-B003-EA193AE32400}" type="presParOf" srcId="{5C4D2945-26D8-4DB1-B607-1D23E7406A1B}" destId="{88911B11-5017-4C24-BE61-B01D5440187E}" srcOrd="0" destOrd="0" presId="urn:microsoft.com/office/officeart/2005/8/layout/hList2"/>
    <dgm:cxn modelId="{AC725236-D366-4ACE-8DB8-4D392BC866DF}" type="presParOf" srcId="{5C4D2945-26D8-4DB1-B607-1D23E7406A1B}" destId="{5C4A4EC9-34BE-4846-849C-2584D0265699}" srcOrd="1" destOrd="0" presId="urn:microsoft.com/office/officeart/2005/8/layout/hList2"/>
    <dgm:cxn modelId="{35603240-11FB-4CFA-9AB1-209ACF874483}" type="presParOf" srcId="{5C4D2945-26D8-4DB1-B607-1D23E7406A1B}" destId="{5C869D56-991C-4FDB-8F13-7D06BF3912B5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2C03C8-A8FD-43F9-A4D2-1E209F422C85}">
      <dsp:nvSpPr>
        <dsp:cNvPr id="0" name=""/>
        <dsp:cNvSpPr/>
      </dsp:nvSpPr>
      <dsp:spPr>
        <a:xfrm rot="16200000">
          <a:off x="677333" y="-677333"/>
          <a:ext cx="2709333" cy="406400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0" rIns="1737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rPr>
            <a:t>Industry</a:t>
          </a:r>
          <a:r>
            <a:rPr lang="en-US" sz="2400" b="1" kern="1200" dirty="0">
              <a:solidFill>
                <a:schemeClr val="accent1">
                  <a:lumMod val="75000"/>
                </a:schemeClr>
              </a:solidFill>
              <a:latin typeface="+mj-lt"/>
              <a:ea typeface="+mj-ea"/>
              <a:cs typeface="+mj-cs"/>
            </a:rPr>
            <a:t>:</a:t>
          </a:r>
          <a:endParaRPr lang="en-US" sz="2400" kern="1200" dirty="0"/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Market Value (2019): $22 Trillion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Fortune 500 companies: 10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Includes: Banks, credit unions, and credit card companies</a:t>
          </a:r>
        </a:p>
      </dsp:txBody>
      <dsp:txXfrm rot="5400000">
        <a:off x="-1" y="1"/>
        <a:ext cx="4064000" cy="2032000"/>
      </dsp:txXfrm>
    </dsp:sp>
    <dsp:sp modelId="{A2565F3F-1620-45F5-A677-076C55207D4C}">
      <dsp:nvSpPr>
        <dsp:cNvPr id="0" name=""/>
        <dsp:cNvSpPr/>
      </dsp:nvSpPr>
      <dsp:spPr>
        <a:xfrm>
          <a:off x="4064000" y="0"/>
          <a:ext cx="4064000" cy="2709333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200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200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- Year Founded: 1958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- Headquarters: CA, USA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- Annual Revenue (2019): ~$10B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- Fortune 500 company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en-US" sz="1800" kern="1200" dirty="0"/>
        </a:p>
      </dsp:txBody>
      <dsp:txXfrm>
        <a:off x="4064000" y="0"/>
        <a:ext cx="4064000" cy="2032000"/>
      </dsp:txXfrm>
    </dsp:sp>
    <dsp:sp modelId="{6F59AB8F-DA24-4946-BD06-B01B2CE66CD0}">
      <dsp:nvSpPr>
        <dsp:cNvPr id="0" name=""/>
        <dsp:cNvSpPr/>
      </dsp:nvSpPr>
      <dsp:spPr>
        <a:xfrm rot="10800000">
          <a:off x="11257" y="2709333"/>
          <a:ext cx="4064000" cy="2709333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Year Founded: 1966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Headquarters: NY, USA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Annual Revenue (2019): ~$17B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Fortune 500 company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 rot="10800000">
        <a:off x="11257" y="3386666"/>
        <a:ext cx="4064000" cy="2032000"/>
      </dsp:txXfrm>
    </dsp:sp>
    <dsp:sp modelId="{798864FE-0A24-49C0-BACE-A9B4023A2957}">
      <dsp:nvSpPr>
        <dsp:cNvPr id="0" name=""/>
        <dsp:cNvSpPr/>
      </dsp:nvSpPr>
      <dsp:spPr>
        <a:xfrm rot="5400000">
          <a:off x="4741333" y="2032000"/>
          <a:ext cx="2709333" cy="406400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Year Founded: 1850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Headquarters: NY, USA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Annual Revenue (2019): ~$43B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- Fortune 500 company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 rot="-5400000">
        <a:off x="4063999" y="3386666"/>
        <a:ext cx="4064000" cy="2032000"/>
      </dsp:txXfrm>
    </dsp:sp>
    <dsp:sp modelId="{B270320E-2328-4A54-86FA-A618FA551264}">
      <dsp:nvSpPr>
        <dsp:cNvPr id="0" name=""/>
        <dsp:cNvSpPr/>
      </dsp:nvSpPr>
      <dsp:spPr>
        <a:xfrm>
          <a:off x="3075704" y="2194404"/>
          <a:ext cx="1976591" cy="1029858"/>
        </a:xfrm>
        <a:prstGeom prst="roundRect">
          <a:avLst/>
        </a:prstGeom>
        <a:blipFill rotWithShape="0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  <a:scene3d>
            <a:camera prst="orthographicFront"/>
            <a:lightRig rig="threePt" dir="t"/>
          </a:scene3d>
          <a:sp3d extrusionH="57150">
            <a:bevelT w="38100" h="38100"/>
            <a:bevelB w="38100" h="38100" prst="convex"/>
          </a:sp3d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b="1" kern="1200" dirty="0">
            <a:solidFill>
              <a:schemeClr val="accent1">
                <a:lumMod val="75000"/>
              </a:schemeClr>
            </a:solidFill>
            <a:latin typeface="+mj-lt"/>
            <a:ea typeface="+mj-ea"/>
            <a:cs typeface="+mj-cs"/>
          </a:endParaRPr>
        </a:p>
      </dsp:txBody>
      <dsp:txXfrm>
        <a:off x="3125978" y="2244678"/>
        <a:ext cx="1876043" cy="9293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742E0-0E0D-4258-BE07-256D4394286D}">
      <dsp:nvSpPr>
        <dsp:cNvPr id="0" name=""/>
        <dsp:cNvSpPr/>
      </dsp:nvSpPr>
      <dsp:spPr>
        <a:xfrm rot="16200000">
          <a:off x="-1979717" y="2987256"/>
          <a:ext cx="4542691" cy="470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14925" bIns="0" numCol="1" spcCol="1270" anchor="t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1">
                  <a:lumMod val="75000"/>
                </a:schemeClr>
              </a:solidFill>
            </a:rPr>
            <a:t>Treating Customers Fairly</a:t>
          </a:r>
          <a:endParaRPr lang="en-US" sz="2800" b="1" kern="1200" dirty="0">
            <a:solidFill>
              <a:srgbClr val="4472C4">
                <a:lumMod val="75000"/>
              </a:srgbClr>
            </a:solidFill>
            <a:latin typeface="Calibri Light" panose="020F0302020204030204"/>
            <a:ea typeface="+mn-ea"/>
            <a:cs typeface="+mn-cs"/>
          </a:endParaRPr>
        </a:p>
      </dsp:txBody>
      <dsp:txXfrm>
        <a:off x="-1979717" y="2987256"/>
        <a:ext cx="4542691" cy="470465"/>
      </dsp:txXfrm>
    </dsp:sp>
    <dsp:sp modelId="{C2F5CE32-92DF-46E4-8CA3-CC5E40922AC3}">
      <dsp:nvSpPr>
        <dsp:cNvPr id="0" name=""/>
        <dsp:cNvSpPr/>
      </dsp:nvSpPr>
      <dsp:spPr>
        <a:xfrm>
          <a:off x="526860" y="951143"/>
          <a:ext cx="2343418" cy="45426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14925" rIns="128016" bIns="128016" numCol="1" spcCol="1270" anchor="t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endParaRPr lang="en-US" sz="1800" kern="1200" dirty="0">
            <a:solidFill>
              <a:prstClr val="white"/>
            </a:solidFill>
            <a:latin typeface="+mn-lt"/>
            <a:ea typeface="+mn-ea"/>
            <a:cs typeface="+mn-cs"/>
          </a:endParaRP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800" b="1" kern="1200" dirty="0">
              <a:latin typeface="+mn-lt"/>
            </a:rPr>
            <a:t>High Fees</a:t>
          </a:r>
          <a:endParaRPr lang="en-US" sz="1800" kern="1200" dirty="0">
            <a:solidFill>
              <a:prstClr val="white"/>
            </a:solidFill>
            <a:latin typeface="+mn-lt"/>
            <a:ea typeface="+mn-ea"/>
            <a:cs typeface="+mn-cs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  <a:t>Donating a fraction of swipe fees to social and environmental issues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fr-FR" sz="1800" kern="12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Utilization</a:t>
          </a:r>
          <a:r>
            <a:rPr lang="fr-FR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  <a:t> of QR (Quick </a:t>
          </a:r>
          <a:r>
            <a:rPr lang="fr-FR" sz="1800" kern="12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Response</a:t>
          </a:r>
          <a:r>
            <a:rPr lang="fr-FR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  <a:t>) code </a:t>
          </a:r>
          <a:r>
            <a:rPr lang="fr-FR" sz="1800" kern="12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payments</a:t>
          </a:r>
          <a:endParaRPr lang="en-US" sz="1800" kern="1200" dirty="0">
            <a:solidFill>
              <a:prstClr val="white"/>
            </a:solidFill>
            <a:latin typeface="+mn-lt"/>
            <a:ea typeface="+mn-ea"/>
            <a:cs typeface="+mn-cs"/>
          </a:endParaRPr>
        </a:p>
      </dsp:txBody>
      <dsp:txXfrm>
        <a:off x="526860" y="951143"/>
        <a:ext cx="2343418" cy="4542691"/>
      </dsp:txXfrm>
    </dsp:sp>
    <dsp:sp modelId="{10A6D09E-8927-4E55-8AC0-8DC77F375D22}">
      <dsp:nvSpPr>
        <dsp:cNvPr id="0" name=""/>
        <dsp:cNvSpPr/>
      </dsp:nvSpPr>
      <dsp:spPr>
        <a:xfrm>
          <a:off x="56395" y="330128"/>
          <a:ext cx="940931" cy="940931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EB83A7-27FC-4C35-9AAD-99779EEECE47}">
      <dsp:nvSpPr>
        <dsp:cNvPr id="0" name=""/>
        <dsp:cNvSpPr/>
      </dsp:nvSpPr>
      <dsp:spPr>
        <a:xfrm rot="16200000">
          <a:off x="1435397" y="2987256"/>
          <a:ext cx="4542691" cy="470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14925" bIns="0" numCol="1" spcCol="1270" anchor="t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1">
                  <a:lumMod val="75000"/>
                </a:schemeClr>
              </a:solidFill>
            </a:rPr>
            <a:t>Climate Change Risk</a:t>
          </a:r>
          <a:endParaRPr lang="en-US" sz="2800" b="1" kern="1200" dirty="0">
            <a:solidFill>
              <a:srgbClr val="4472C4">
                <a:lumMod val="75000"/>
              </a:srgbClr>
            </a:solidFill>
            <a:latin typeface="Calibri Light" panose="020F0302020204030204"/>
            <a:ea typeface="+mn-ea"/>
            <a:cs typeface="+mn-cs"/>
          </a:endParaRPr>
        </a:p>
      </dsp:txBody>
      <dsp:txXfrm>
        <a:off x="1435397" y="2987256"/>
        <a:ext cx="4542691" cy="470465"/>
      </dsp:txXfrm>
    </dsp:sp>
    <dsp:sp modelId="{A21E0F4C-C438-4516-AF9F-08FF33405D1A}">
      <dsp:nvSpPr>
        <dsp:cNvPr id="0" name=""/>
        <dsp:cNvSpPr/>
      </dsp:nvSpPr>
      <dsp:spPr>
        <a:xfrm>
          <a:off x="3941976" y="951143"/>
          <a:ext cx="2343418" cy="45426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414925" rIns="113792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kern="1200" dirty="0"/>
            <a:t>Devise incentives and requirements for financial companies, to transition to a greener operation</a:t>
          </a:r>
          <a:endParaRPr lang="en-US" sz="1800" b="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/>
            <a:t>Increased transparency and regular disclosure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 dirty="0"/>
        </a:p>
      </dsp:txBody>
      <dsp:txXfrm>
        <a:off x="3941976" y="951143"/>
        <a:ext cx="2343418" cy="4542691"/>
      </dsp:txXfrm>
    </dsp:sp>
    <dsp:sp modelId="{6682A200-295E-4C13-ADB5-F8A552D74AE5}">
      <dsp:nvSpPr>
        <dsp:cNvPr id="0" name=""/>
        <dsp:cNvSpPr/>
      </dsp:nvSpPr>
      <dsp:spPr>
        <a:xfrm>
          <a:off x="3471510" y="330128"/>
          <a:ext cx="940931" cy="94093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869D56-991C-4FDB-8F13-7D06BF3912B5}">
      <dsp:nvSpPr>
        <dsp:cNvPr id="0" name=""/>
        <dsp:cNvSpPr/>
      </dsp:nvSpPr>
      <dsp:spPr>
        <a:xfrm rot="16200000">
          <a:off x="4850513" y="2987256"/>
          <a:ext cx="4542691" cy="470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14925" bIns="0" numCol="1" spcCol="1270" anchor="t" anchorCtr="0">
          <a:noAutofit/>
        </a:bodyPr>
        <a:lstStyle/>
        <a:p>
          <a:pPr marL="0" lvl="0" indent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1">
                  <a:lumMod val="75000"/>
                </a:schemeClr>
              </a:solidFill>
            </a:rPr>
            <a:t>Social &amp; Governance Issues</a:t>
          </a:r>
          <a:endParaRPr lang="en-US" sz="2800" b="1" kern="1200" dirty="0">
            <a:solidFill>
              <a:srgbClr val="4472C4">
                <a:lumMod val="75000"/>
              </a:srgbClr>
            </a:solidFill>
            <a:latin typeface="Calibri Light" panose="020F0302020204030204"/>
            <a:ea typeface="+mn-ea"/>
            <a:cs typeface="+mn-cs"/>
          </a:endParaRPr>
        </a:p>
      </dsp:txBody>
      <dsp:txXfrm>
        <a:off x="4850513" y="2987256"/>
        <a:ext cx="4542691" cy="470465"/>
      </dsp:txXfrm>
    </dsp:sp>
    <dsp:sp modelId="{5C4A4EC9-34BE-4846-849C-2584D0265699}">
      <dsp:nvSpPr>
        <dsp:cNvPr id="0" name=""/>
        <dsp:cNvSpPr/>
      </dsp:nvSpPr>
      <dsp:spPr>
        <a:xfrm>
          <a:off x="7357091" y="951143"/>
          <a:ext cx="2343418" cy="454269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414925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kern="1200" dirty="0"/>
            <a:t>Transparency around social &amp; governance issues and how it relates to financial performance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kern="1200" dirty="0"/>
            <a:t>Focus on responsible practices that can attract and engage talent, employees, investors and customers</a:t>
          </a:r>
          <a:endParaRPr lang="en-US" sz="1800" kern="1200" dirty="0"/>
        </a:p>
      </dsp:txBody>
      <dsp:txXfrm>
        <a:off x="7357091" y="951143"/>
        <a:ext cx="2343418" cy="4542691"/>
      </dsp:txXfrm>
    </dsp:sp>
    <dsp:sp modelId="{88911B11-5017-4C24-BE61-B01D5440187E}">
      <dsp:nvSpPr>
        <dsp:cNvPr id="0" name=""/>
        <dsp:cNvSpPr/>
      </dsp:nvSpPr>
      <dsp:spPr>
        <a:xfrm>
          <a:off x="6886625" y="330128"/>
          <a:ext cx="940931" cy="940931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65D3EB-CBDD-4100-83B7-3BFE0A8F41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2B4595-A79D-4567-9FE1-DCF31A42B3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5C0719-993D-42E1-80ED-8F01056F36C2}" type="datetimeFigureOut">
              <a:rPr lang="en-US" smtClean="0"/>
              <a:t>8/3/2020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E452F-E862-4273-987C-980229E532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E394C-9AD7-48EA-AB0F-18032A3E09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421AD-3AC0-48CB-8727-BB447FD226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1598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2.jpeg>
</file>

<file path=ppt/media/image3.gif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3BC9C-6C58-464F-B94E-FD73C5FB016E}" type="datetimeFigureOut">
              <a:rPr lang="en-US" smtClean="0"/>
              <a:t>8/3/2020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60DC36-8EFA-4378-9855-E019C55AC4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52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425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7274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51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811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91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54626-5D39-4BCB-826F-2D50A9A1C5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FACE4-EEEA-470A-A16B-27AFE9C42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42E113-488B-422E-A1AA-74F27C92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669E-8941-4294-ADF6-C272162A9B61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539AB-04FC-448C-B29D-B1D977D16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F08A2-10FB-4323-9D27-9BEB8E0B1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594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98C78-34F3-456B-8DF0-0C122B6B5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28C078-5DA8-47DA-A615-B5AA57E0F8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9D962-94C6-4F63-985C-3763FAEA1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F274-854C-4E90-AAF9-368A8F98EA79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14A93-446B-487E-A121-DD57C2244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17847-7B53-4681-B573-D14515670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73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633529-B634-4278-BEE7-3D0DF5DA8B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199DC4-CBFA-4CBF-AAE6-0D17AD0ED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8E5A3-E400-4F7C-BF12-1BA5FF632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08CB-67CD-4D9B-804E-E2F536264536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EF092-C698-495E-A004-33E5CE04A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FE7EA-C302-4F81-A1EB-0BA756FBC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027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E49D-1B3F-4F40-93A0-0CD421FBF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4AE3E-80AF-4294-BD05-3FD38F16F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A611B-0A73-47EE-889D-4113830BF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A1D73-4081-44E0-8C64-7831AB719B32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E68D1-B9B1-4989-A63A-BCA879EAB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9F35F-1E89-4405-96BA-98BD7CEA8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673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FF021-BD84-44A7-910E-C86E1F5BE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123CC-EF6E-4BA5-BE50-97C8C028D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099B2-F39A-4CB7-81E8-687E68839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35AC0-7B9E-4955-832B-8108289302B4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72CD5-3EEB-4AA3-9CB3-8635D51ED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FB165-0A52-4901-8F32-6641A4D38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82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107D8-E3E7-4939-BB2E-465A75F4D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FCB73-3781-44A6-A531-3CFF29442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BB88D5-B105-4AB5-97AD-64784DAFC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2C8403-D9C6-49C3-8F4D-2A866D258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35609-89C1-40BC-8127-60880A8F48EA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3045F-4101-4EF7-9CB9-953578BB9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50BDD4-F4F1-45B7-974B-EA6BE0F5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9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66675-542D-4659-9C52-F4E19B7E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F694E1-476D-49D0-A658-765D6E9576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1E1B3D-D7B3-4CA9-9D80-D1AECFD1F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B3708B-314C-4832-A42F-802495AC33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7DE6B5-9EFA-4C9C-93F4-69358F9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C16A20-78DE-4C60-909C-8AA53CC76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DA824-8AC5-4A76-9AA6-021A630FD248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39B370-433B-42BD-A395-F86EBD03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957C5C-3AB5-4075-9AEE-A994C6D9F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53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C7040-87FF-4237-9BFF-6249D0E0F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F43325-8208-428F-A768-09AD9F7A5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5F2F3-F344-42E3-9FC4-1EB4C16E7064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8FA516-D675-47E4-98CC-190AC0BEE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E3F22-0392-4D4C-9F35-D6BB741D5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149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45888C-4B53-4FDB-94EF-8317DA044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BCD7D-1D80-489D-88D5-779F299A10E0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11DF1F-FF41-44FC-AC36-D533E0722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FBAB19-D65F-4FD5-9B8A-79B06E882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65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728D4-548F-415F-9DD0-9278DE0A3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8B60E-25ED-4932-A695-8C4708FD9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1832B6-13BC-4F81-8ACB-DEF8086C8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9ECF0-C1D0-4CE3-A67D-89ECF003C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B137-D47D-4443-A93C-114E8C29DDD9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B4163-7868-45EE-84C5-18AC2E050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15AA79-BE7A-4CB6-BB17-3ED636AD7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76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D82F-A892-4982-B209-A9147A10B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27011D-5984-4432-AE99-488AE37375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0A2563-2BF5-421B-AE2C-2ACBA7E72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1F5C2-82EA-4B07-B93E-88A66744B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A172-D35A-4679-B6FD-6189742040A5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EABD0-7711-4623-8066-E70418709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613E4C-2541-42F4-8C06-6C087217B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20F72B-C622-4320-82FF-B1E8119BD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799D9E-DF49-4046-B0F9-74B8150B6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EFDD2-7BC5-4900-8C9A-726D908774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AA8CE-0814-4F2F-9FBA-822D694E99DA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148C1-AA9E-4AF5-86BB-07F0C009A0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04D9C-4556-4B3B-84B6-12E381003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38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11" Type="http://schemas.openxmlformats.org/officeDocument/2006/relationships/image" Target="../media/image4.png"/><Relationship Id="rId5" Type="http://schemas.openxmlformats.org/officeDocument/2006/relationships/diagramData" Target="../diagrams/data1.xml"/><Relationship Id="rId10" Type="http://schemas.openxmlformats.org/officeDocument/2006/relationships/image" Target="../media/image3.gif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gif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7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9612" y="3784904"/>
            <a:ext cx="10772775" cy="165819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lnSpc>
                <a:spcPct val="85000"/>
              </a:lnSpc>
            </a:pPr>
            <a:r>
              <a:rPr lang="en-US" sz="4800" b="1" dirty="0">
                <a:solidFill>
                  <a:schemeClr val="accent1">
                    <a:lumMod val="75000"/>
                  </a:schemeClr>
                </a:solidFill>
              </a:rPr>
              <a:t>Financial Services – Visa, American Express, &amp; Master Card</a:t>
            </a:r>
            <a:br>
              <a:rPr lang="en-US" sz="4800" b="1" dirty="0">
                <a:solidFill>
                  <a:schemeClr val="accent1">
                    <a:lumMod val="75000"/>
                  </a:schemeClr>
                </a:solidFill>
              </a:rPr>
            </a:br>
            <a:b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Erich Gosch</a:t>
            </a:r>
            <a:br>
              <a:rPr lang="en-US" sz="2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Natnael Kebede</a:t>
            </a:r>
            <a:br>
              <a:rPr lang="en-US" sz="2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Neil Hartsfield</a:t>
            </a:r>
            <a:br>
              <a:rPr lang="en-US" sz="2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Rawad Karim </a:t>
            </a:r>
            <a:br>
              <a:rPr lang="en-US" sz="2400" dirty="0">
                <a:solidFill>
                  <a:schemeClr val="accent1">
                    <a:lumMod val="75000"/>
                  </a:schemeClr>
                </a:solidFill>
              </a:rPr>
            </a:br>
            <a:br>
              <a:rPr lang="en-US" sz="2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August 5, 2020</a:t>
            </a:r>
            <a:br>
              <a:rPr lang="en-US" sz="2400" dirty="0">
                <a:solidFill>
                  <a:schemeClr val="accent1">
                    <a:lumMod val="75000"/>
                  </a:schemeClr>
                </a:solidFill>
              </a:rPr>
            </a:b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1C59176D-59A8-4C02-B448-EE01232F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9" y="-608242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A50B1817-3C7F-41BC-8557-7A00C928E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F1483D-FBF6-4FE3-B48E-37BF15CAB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</a:t>
            </a:fld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FDD7A9C-4A0F-41D8-9339-80045060CC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4"/>
    </mc:Choice>
    <mc:Fallback xmlns="">
      <p:transition spd="slow" advTm="17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C3E03-D290-4D50-B444-329D62DD65A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Overview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96E89FB-D679-4ACA-9E5F-D679E8556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966838-7522-4B0C-A0C1-848FEB2A7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DF7FA-19CB-43BB-B5A2-51E89EEFE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FEDF93-2BFD-41CA-ABC7-B039102F3792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BFB4CA77-53AD-4483-9614-A1203B51FF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5213632"/>
              </p:ext>
            </p:extLst>
          </p:nvPr>
        </p:nvGraphicFramePr>
        <p:xfrm>
          <a:off x="2032000" y="9852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026" name="Picture 2" descr="Visa | Brands of the World™ | Download vector logos and logotypes">
            <a:extLst>
              <a:ext uri="{FF2B5EF4-FFF2-40B4-BE49-F238E27FC236}">
                <a16:creationId xmlns:a16="http://schemas.microsoft.com/office/drawing/2014/main" id="{C5AFB104-2F8C-4DC6-B467-6510AB09A2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19" b="31109"/>
          <a:stretch/>
        </p:blipFill>
        <p:spPr bwMode="auto">
          <a:xfrm>
            <a:off x="7639363" y="1001785"/>
            <a:ext cx="932822" cy="365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FC1118-F542-422C-90AD-50B1FBFEAD6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71404" y="3730814"/>
            <a:ext cx="1474616" cy="5190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AEB717-5891-4307-8FCE-94E018FF9E3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24036" r="6190" b="5677"/>
          <a:stretch/>
        </p:blipFill>
        <p:spPr>
          <a:xfrm>
            <a:off x="7368466" y="3730814"/>
            <a:ext cx="1474616" cy="431414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2A79D67-BE3F-4E99-B8BF-2C2D54FB0B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953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03"/>
    </mc:Choice>
    <mc:Fallback xmlns="">
      <p:transition spd="slow" advTm="37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41C5813B-1B94-4E7D-A733-EB32E57A8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141678" y="2423068"/>
            <a:ext cx="12700" cy="2285023"/>
          </a:xfrm>
          <a:prstGeom prst="bentConnector3">
            <a:avLst>
              <a:gd name="adj1" fmla="val -3589228"/>
            </a:avLst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ED2F5393-91A3-4102-A584-E902285C507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4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21241" y="522898"/>
            <a:ext cx="3770759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en-US" sz="2800" dirty="0">
                <a:solidFill>
                  <a:schemeClr val="accent1">
                    <a:lumMod val="75000"/>
                  </a:schemeClr>
                </a:solidFill>
              </a:rPr>
            </a:b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81638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9F23A462-D581-4451-A275-D8FA412E1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3232" y="1610459"/>
            <a:ext cx="1587500" cy="1587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FAD125B-9A3B-49A4-B9EC-C8A6D3CF9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3232" y="3895482"/>
            <a:ext cx="1587500" cy="1587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33E4AB5-6FC1-4454-9421-850EF5A4A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09244" y="2752970"/>
            <a:ext cx="1587500" cy="15875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40123448-0B37-4226-B26C-A3081E614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5256" y="2752970"/>
            <a:ext cx="1587500" cy="15875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55211EE-8286-42CD-A4AF-EDD1186B2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5418" y="3924942"/>
            <a:ext cx="1587500" cy="1587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3287700-63E7-4098-B825-B123C1113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5418" y="1619053"/>
            <a:ext cx="1587500" cy="1587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78C71AAC-D0D2-4BBF-B302-54163A284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3" idx="6"/>
            <a:endCxn id="41" idx="6"/>
          </p:cNvCxnSpPr>
          <p:nvPr/>
        </p:nvCxnSpPr>
        <p:spPr>
          <a:xfrm>
            <a:off x="3310732" y="2404209"/>
            <a:ext cx="12700" cy="2285023"/>
          </a:xfrm>
          <a:prstGeom prst="bentConnector3">
            <a:avLst>
              <a:gd name="adj1" fmla="val 1800000"/>
            </a:avLst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1AB5AC-284A-472B-B8E5-2F198F4E9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42" idx="2"/>
          </p:cNvCxnSpPr>
          <p:nvPr/>
        </p:nvCxnSpPr>
        <p:spPr>
          <a:xfrm>
            <a:off x="3540125" y="3546720"/>
            <a:ext cx="569119" cy="0"/>
          </a:xfrm>
          <a:prstGeom prst="straightConnector1">
            <a:avLst/>
          </a:prstGeom>
          <a:ln w="2222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1AAA85B-D8C7-43BE-844A-625265015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8112920" y="3563144"/>
            <a:ext cx="573977" cy="1"/>
          </a:xfrm>
          <a:prstGeom prst="straightConnector1">
            <a:avLst/>
          </a:prstGeom>
          <a:ln w="2222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6BEBF752-C33D-4EC4-8210-F7B1D3A10097}"/>
              </a:ext>
            </a:extLst>
          </p:cNvPr>
          <p:cNvSpPr/>
          <p:nvPr/>
        </p:nvSpPr>
        <p:spPr>
          <a:xfrm>
            <a:off x="1831182" y="2157988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Doing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Well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4EC02E4-F054-4111-9038-AE0BDA4C8060}"/>
              </a:ext>
            </a:extLst>
          </p:cNvPr>
          <p:cNvSpPr/>
          <p:nvPr/>
        </p:nvSpPr>
        <p:spPr>
          <a:xfrm>
            <a:off x="1831182" y="4566121"/>
            <a:ext cx="1371600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Opportunities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771041D-83B6-4693-BC25-25AABB3CE3BF}"/>
              </a:ext>
            </a:extLst>
          </p:cNvPr>
          <p:cNvSpPr/>
          <p:nvPr/>
        </p:nvSpPr>
        <p:spPr>
          <a:xfrm>
            <a:off x="4217194" y="3300499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Environmental Performance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F6EE26A-3174-49AD-900E-08C045755F3C}"/>
              </a:ext>
            </a:extLst>
          </p:cNvPr>
          <p:cNvSpPr/>
          <p:nvPr/>
        </p:nvSpPr>
        <p:spPr>
          <a:xfrm>
            <a:off x="6607968" y="3300499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Social Performance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B69453F-B845-4467-8C29-7A6677641EC0}"/>
              </a:ext>
            </a:extLst>
          </p:cNvPr>
          <p:cNvSpPr/>
          <p:nvPr/>
        </p:nvSpPr>
        <p:spPr>
          <a:xfrm>
            <a:off x="9053368" y="4582545"/>
            <a:ext cx="1371600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Opportunities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7CFAFBF-6B2A-49A8-ADCE-FD94A08C87B3}"/>
              </a:ext>
            </a:extLst>
          </p:cNvPr>
          <p:cNvSpPr/>
          <p:nvPr/>
        </p:nvSpPr>
        <p:spPr>
          <a:xfrm>
            <a:off x="9053368" y="2150145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Doing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Well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927301F-4FAD-47A6-987B-1D9C411B7CC1}"/>
              </a:ext>
            </a:extLst>
          </p:cNvPr>
          <p:cNvSpPr/>
          <p:nvPr/>
        </p:nvSpPr>
        <p:spPr>
          <a:xfrm>
            <a:off x="10580543" y="1500797"/>
            <a:ext cx="1501774" cy="193572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Ethisphere Institute rated: “Most Ethical Companies”</a:t>
            </a:r>
          </a:p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Great Place to Work Certified – past 23 years </a:t>
            </a:r>
          </a:p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481D58D3-87D7-4D40-B59F-7F751F117F96}"/>
              </a:ext>
            </a:extLst>
          </p:cNvPr>
          <p:cNvSpPr/>
          <p:nvPr/>
        </p:nvSpPr>
        <p:spPr>
          <a:xfrm>
            <a:off x="10690226" y="3954125"/>
            <a:ext cx="1501774" cy="217937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Better controls around ”fair  customer treatment”</a:t>
            </a:r>
          </a:p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Staying on top of new social issues &amp; stakeholder expectations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69BDC62-882D-49FD-B60A-05F493B04723}"/>
              </a:ext>
            </a:extLst>
          </p:cNvPr>
          <p:cNvSpPr/>
          <p:nvPr/>
        </p:nvSpPr>
        <p:spPr>
          <a:xfrm>
            <a:off x="95254" y="1206500"/>
            <a:ext cx="1604166" cy="16920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Ethisphere Institute rated: “Most Ethical Companies”</a:t>
            </a:r>
          </a:p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Environmental Impact – recycled plastic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FC109BEC-95E0-4EA0-B65C-A8353481F394}"/>
              </a:ext>
            </a:extLst>
          </p:cNvPr>
          <p:cNvSpPr/>
          <p:nvPr/>
        </p:nvSpPr>
        <p:spPr>
          <a:xfrm>
            <a:off x="138115" y="3460048"/>
            <a:ext cx="1476374" cy="339766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Continued focus on the utilization of environmentally responsible operational practices</a:t>
            </a:r>
          </a:p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Staying on top of new environmental concerns &amp; stakeholder expectations</a:t>
            </a:r>
          </a:p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20F75-87B0-4C26-8DA1-BB3057AC2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3</a:t>
            </a:fld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5C1F9F8-67CE-4333-857D-8760F139F7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036" r="6190" b="5677"/>
          <a:stretch/>
        </p:blipFill>
        <p:spPr>
          <a:xfrm>
            <a:off x="4770478" y="772201"/>
            <a:ext cx="2651044" cy="775591"/>
          </a:xfrm>
          <a:prstGeom prst="rect">
            <a:avLst/>
          </a:prstGeom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737C9ED3-55B1-404B-B5E4-E5039F4224A3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Company Analysis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1DF63B-2C43-4A76-AA24-0E45C8B45597}"/>
              </a:ext>
            </a:extLst>
          </p:cNvPr>
          <p:cNvSpPr/>
          <p:nvPr/>
        </p:nvSpPr>
        <p:spPr>
          <a:xfrm>
            <a:off x="6603953" y="4403099"/>
            <a:ext cx="1531540" cy="16920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Performance related to social issues such as human rights, fair labor practices, safety, wellness, diversity, philanthropy, etc.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4D228A-9529-4489-BA1A-9715764E8F27}"/>
              </a:ext>
            </a:extLst>
          </p:cNvPr>
          <p:cNvSpPr/>
          <p:nvPr/>
        </p:nvSpPr>
        <p:spPr>
          <a:xfrm>
            <a:off x="4135468" y="4403099"/>
            <a:ext cx="1556941" cy="16920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Performance related to environmental issues such as pollution, biodiversity, climate, energy, erosion, ecosystem, etc.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6F4B6DF0-448A-4938-9BBC-3BAF6590E9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6400" y="650240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45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19"/>
    </mc:Choice>
    <mc:Fallback xmlns="">
      <p:transition spd="slow" advTm="60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41C5813B-1B94-4E7D-A733-EB32E57A8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141678" y="2423068"/>
            <a:ext cx="12700" cy="2285023"/>
          </a:xfrm>
          <a:prstGeom prst="bentConnector3">
            <a:avLst>
              <a:gd name="adj1" fmla="val -3589228"/>
            </a:avLst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ED2F5393-91A3-4102-A584-E902285C507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4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21241" y="522898"/>
            <a:ext cx="3770759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en-US" sz="2800" dirty="0">
                <a:solidFill>
                  <a:schemeClr val="accent1">
                    <a:lumMod val="75000"/>
                  </a:schemeClr>
                </a:solidFill>
              </a:rPr>
            </a:b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81638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9F23A462-D581-4451-A275-D8FA412E1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3232" y="1610459"/>
            <a:ext cx="1587500" cy="1587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FAD125B-9A3B-49A4-B9EC-C8A6D3CF9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3232" y="3895482"/>
            <a:ext cx="1587500" cy="1587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33E4AB5-6FC1-4454-9421-850EF5A4A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09244" y="2752970"/>
            <a:ext cx="1587500" cy="15875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40123448-0B37-4226-B26C-A3081E614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5256" y="2752970"/>
            <a:ext cx="1587500" cy="15875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55211EE-8286-42CD-A4AF-EDD1186B2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5418" y="3924942"/>
            <a:ext cx="1587500" cy="1587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3287700-63E7-4098-B825-B123C1113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5418" y="1619053"/>
            <a:ext cx="1587500" cy="1587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78C71AAC-D0D2-4BBF-B302-54163A284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3" idx="6"/>
            <a:endCxn id="41" idx="6"/>
          </p:cNvCxnSpPr>
          <p:nvPr/>
        </p:nvCxnSpPr>
        <p:spPr>
          <a:xfrm>
            <a:off x="3310732" y="2404209"/>
            <a:ext cx="12700" cy="2285023"/>
          </a:xfrm>
          <a:prstGeom prst="bentConnector3">
            <a:avLst>
              <a:gd name="adj1" fmla="val 1800000"/>
            </a:avLst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1AB5AC-284A-472B-B8E5-2F198F4E9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42" idx="2"/>
          </p:cNvCxnSpPr>
          <p:nvPr/>
        </p:nvCxnSpPr>
        <p:spPr>
          <a:xfrm>
            <a:off x="3540125" y="3546720"/>
            <a:ext cx="569119" cy="0"/>
          </a:xfrm>
          <a:prstGeom prst="straightConnector1">
            <a:avLst/>
          </a:prstGeom>
          <a:ln w="2222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1AAA85B-D8C7-43BE-844A-625265015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8112920" y="3563144"/>
            <a:ext cx="573977" cy="1"/>
          </a:xfrm>
          <a:prstGeom prst="straightConnector1">
            <a:avLst/>
          </a:prstGeom>
          <a:ln w="2222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6BEBF752-C33D-4EC4-8210-F7B1D3A10097}"/>
              </a:ext>
            </a:extLst>
          </p:cNvPr>
          <p:cNvSpPr/>
          <p:nvPr/>
        </p:nvSpPr>
        <p:spPr>
          <a:xfrm>
            <a:off x="1831182" y="2157988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Doing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Well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4EC02E4-F054-4111-9038-AE0BDA4C8060}"/>
              </a:ext>
            </a:extLst>
          </p:cNvPr>
          <p:cNvSpPr/>
          <p:nvPr/>
        </p:nvSpPr>
        <p:spPr>
          <a:xfrm>
            <a:off x="1831182" y="4566121"/>
            <a:ext cx="1371600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Opportunities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771041D-83B6-4693-BC25-25AABB3CE3BF}"/>
              </a:ext>
            </a:extLst>
          </p:cNvPr>
          <p:cNvSpPr/>
          <p:nvPr/>
        </p:nvSpPr>
        <p:spPr>
          <a:xfrm>
            <a:off x="4217194" y="3300499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Environmental Performance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F6EE26A-3174-49AD-900E-08C045755F3C}"/>
              </a:ext>
            </a:extLst>
          </p:cNvPr>
          <p:cNvSpPr/>
          <p:nvPr/>
        </p:nvSpPr>
        <p:spPr>
          <a:xfrm>
            <a:off x="6607968" y="3300499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Social Performance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B69453F-B845-4467-8C29-7A6677641EC0}"/>
              </a:ext>
            </a:extLst>
          </p:cNvPr>
          <p:cNvSpPr/>
          <p:nvPr/>
        </p:nvSpPr>
        <p:spPr>
          <a:xfrm>
            <a:off x="9053368" y="4582545"/>
            <a:ext cx="1371600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Opportunities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7CFAFBF-6B2A-49A8-ADCE-FD94A08C87B3}"/>
              </a:ext>
            </a:extLst>
          </p:cNvPr>
          <p:cNvSpPr/>
          <p:nvPr/>
        </p:nvSpPr>
        <p:spPr>
          <a:xfrm>
            <a:off x="9053368" y="2150145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Doing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Well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927301F-4FAD-47A6-987B-1D9C411B7CC1}"/>
              </a:ext>
            </a:extLst>
          </p:cNvPr>
          <p:cNvSpPr/>
          <p:nvPr/>
        </p:nvSpPr>
        <p:spPr>
          <a:xfrm>
            <a:off x="10580543" y="1135312"/>
            <a:ext cx="1501774" cy="266669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Top 50 of Fortune’s “World’s Most Admired Companies”</a:t>
            </a:r>
          </a:p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Bloomberg’s Gender Equality Index - Gender Pay Parity and Gender Equality</a:t>
            </a:r>
          </a:p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481D58D3-87D7-4D40-B59F-7F751F117F96}"/>
              </a:ext>
            </a:extLst>
          </p:cNvPr>
          <p:cNvSpPr/>
          <p:nvPr/>
        </p:nvSpPr>
        <p:spPr>
          <a:xfrm>
            <a:off x="10648594" y="4059750"/>
            <a:ext cx="1501774" cy="193572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Focus around treating customers fairly and the industries reputation around high customer fees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69BDC62-882D-49FD-B60A-05F493B04723}"/>
              </a:ext>
            </a:extLst>
          </p:cNvPr>
          <p:cNvSpPr/>
          <p:nvPr/>
        </p:nvSpPr>
        <p:spPr>
          <a:xfrm>
            <a:off x="138908" y="1314519"/>
            <a:ext cx="1604166" cy="217937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Top 50 of Fortune’s “World’s Most Admired Companies”.</a:t>
            </a:r>
          </a:p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74th among the top “100 Best Corporate Citizens”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FC109BEC-95E0-4EA0-B65C-A8353481F394}"/>
              </a:ext>
            </a:extLst>
          </p:cNvPr>
          <p:cNvSpPr/>
          <p:nvPr/>
        </p:nvSpPr>
        <p:spPr>
          <a:xfrm>
            <a:off x="164999" y="4237704"/>
            <a:ext cx="1460103" cy="217937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Apply more resources to address the greater issues around environmental sustainability, such as climate change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20F75-87B0-4C26-8DA1-BB3057AC2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4</a:t>
            </a:fld>
            <a:endParaRPr lang="en-US" dirty="0"/>
          </a:p>
        </p:txBody>
      </p:sp>
      <p:pic>
        <p:nvPicPr>
          <p:cNvPr id="44" name="Picture 2" descr="Visa | Brands of the World™ | Download vector logos and logotypes">
            <a:extLst>
              <a:ext uri="{FF2B5EF4-FFF2-40B4-BE49-F238E27FC236}">
                <a16:creationId xmlns:a16="http://schemas.microsoft.com/office/drawing/2014/main" id="{0F06792A-8B2E-4F94-B3F7-3AAF536E8D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19" b="31109"/>
          <a:stretch/>
        </p:blipFill>
        <p:spPr bwMode="auto">
          <a:xfrm>
            <a:off x="5117857" y="742664"/>
            <a:ext cx="1956285" cy="76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itle 1">
            <a:extLst>
              <a:ext uri="{FF2B5EF4-FFF2-40B4-BE49-F238E27FC236}">
                <a16:creationId xmlns:a16="http://schemas.microsoft.com/office/drawing/2014/main" id="{6CB6B15F-83D6-4DE3-AFC2-840D7F0E20B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Company Analysis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2CC7493-1575-433A-AE55-D45D86789075}"/>
              </a:ext>
            </a:extLst>
          </p:cNvPr>
          <p:cNvSpPr/>
          <p:nvPr/>
        </p:nvSpPr>
        <p:spPr>
          <a:xfrm>
            <a:off x="6603953" y="4403099"/>
            <a:ext cx="1531540" cy="16920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Performance related to social issues such as human rights, fair labor practices, safety, wellness, diversity, philanthropy, etc.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90EB420-0D8A-4221-B0BB-A5106E475BBA}"/>
              </a:ext>
            </a:extLst>
          </p:cNvPr>
          <p:cNvSpPr/>
          <p:nvPr/>
        </p:nvSpPr>
        <p:spPr>
          <a:xfrm>
            <a:off x="4135468" y="4403099"/>
            <a:ext cx="1556941" cy="16920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Performance related to environmental issues such as pollution, biodiversity, climate, energy, erosion, ecosystem, etc.</a:t>
            </a: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C702E30E-52D5-48DF-8345-724B4419BA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6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527"/>
    </mc:Choice>
    <mc:Fallback xmlns="">
      <p:transition spd="slow" advTm="81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9090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41C5813B-1B94-4E7D-A733-EB32E57A8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141678" y="2423068"/>
            <a:ext cx="12700" cy="2285023"/>
          </a:xfrm>
          <a:prstGeom prst="bentConnector3">
            <a:avLst>
              <a:gd name="adj1" fmla="val -3589228"/>
            </a:avLst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ED2F5393-91A3-4102-A584-E902285C507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4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21241" y="522898"/>
            <a:ext cx="3770759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br>
              <a:rPr lang="en-US" sz="2800" dirty="0">
                <a:solidFill>
                  <a:schemeClr val="accent1">
                    <a:lumMod val="75000"/>
                  </a:schemeClr>
                </a:solidFill>
              </a:rPr>
            </a:b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816388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9F23A462-D581-4451-A275-D8FA412E1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3232" y="1610459"/>
            <a:ext cx="1587500" cy="1587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FAD125B-9A3B-49A4-B9EC-C8A6D3CF9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3232" y="3895482"/>
            <a:ext cx="1587500" cy="1587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33E4AB5-6FC1-4454-9421-850EF5A4A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09244" y="2752970"/>
            <a:ext cx="1587500" cy="15875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40123448-0B37-4226-B26C-A3081E6142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5256" y="2752970"/>
            <a:ext cx="1587500" cy="15875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355211EE-8286-42CD-A4AF-EDD1186B2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5418" y="3924942"/>
            <a:ext cx="1587500" cy="1587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3287700-63E7-4098-B825-B123C11134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45418" y="1619053"/>
            <a:ext cx="1587500" cy="1587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78C71AAC-D0D2-4BBF-B302-54163A284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3" idx="6"/>
            <a:endCxn id="41" idx="6"/>
          </p:cNvCxnSpPr>
          <p:nvPr/>
        </p:nvCxnSpPr>
        <p:spPr>
          <a:xfrm>
            <a:off x="3310732" y="2404209"/>
            <a:ext cx="12700" cy="2285023"/>
          </a:xfrm>
          <a:prstGeom prst="bentConnector3">
            <a:avLst>
              <a:gd name="adj1" fmla="val 1800000"/>
            </a:avLst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1AB5AC-284A-472B-B8E5-2F198F4E9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42" idx="2"/>
          </p:cNvCxnSpPr>
          <p:nvPr/>
        </p:nvCxnSpPr>
        <p:spPr>
          <a:xfrm>
            <a:off x="3540125" y="3546720"/>
            <a:ext cx="569119" cy="0"/>
          </a:xfrm>
          <a:prstGeom prst="straightConnector1">
            <a:avLst/>
          </a:prstGeom>
          <a:ln w="2222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1AAA85B-D8C7-43BE-844A-625265015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8112920" y="3563144"/>
            <a:ext cx="573977" cy="1"/>
          </a:xfrm>
          <a:prstGeom prst="straightConnector1">
            <a:avLst/>
          </a:prstGeom>
          <a:ln w="22225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6BEBF752-C33D-4EC4-8210-F7B1D3A10097}"/>
              </a:ext>
            </a:extLst>
          </p:cNvPr>
          <p:cNvSpPr/>
          <p:nvPr/>
        </p:nvSpPr>
        <p:spPr>
          <a:xfrm>
            <a:off x="1831182" y="2157988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Doing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Well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4EC02E4-F054-4111-9038-AE0BDA4C8060}"/>
              </a:ext>
            </a:extLst>
          </p:cNvPr>
          <p:cNvSpPr/>
          <p:nvPr/>
        </p:nvSpPr>
        <p:spPr>
          <a:xfrm>
            <a:off x="1831182" y="4566122"/>
            <a:ext cx="1371600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Opportunities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771041D-83B6-4693-BC25-25AABB3CE3BF}"/>
              </a:ext>
            </a:extLst>
          </p:cNvPr>
          <p:cNvSpPr/>
          <p:nvPr/>
        </p:nvSpPr>
        <p:spPr>
          <a:xfrm>
            <a:off x="4217194" y="3300499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Environmental Performance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F6EE26A-3174-49AD-900E-08C045755F3C}"/>
              </a:ext>
            </a:extLst>
          </p:cNvPr>
          <p:cNvSpPr/>
          <p:nvPr/>
        </p:nvSpPr>
        <p:spPr>
          <a:xfrm>
            <a:off x="6607968" y="3300499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Social Performance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B69453F-B845-4467-8C29-7A6677641EC0}"/>
              </a:ext>
            </a:extLst>
          </p:cNvPr>
          <p:cNvSpPr/>
          <p:nvPr/>
        </p:nvSpPr>
        <p:spPr>
          <a:xfrm>
            <a:off x="9053368" y="4582545"/>
            <a:ext cx="1371600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Opportunities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7CFAFBF-6B2A-49A8-ADCE-FD94A08C87B3}"/>
              </a:ext>
            </a:extLst>
          </p:cNvPr>
          <p:cNvSpPr/>
          <p:nvPr/>
        </p:nvSpPr>
        <p:spPr>
          <a:xfrm>
            <a:off x="9053368" y="2150145"/>
            <a:ext cx="1371600" cy="49244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Doing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Well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9B46693-ED1F-429F-9B11-2794939E3B99}"/>
              </a:ext>
            </a:extLst>
          </p:cNvPr>
          <p:cNvSpPr/>
          <p:nvPr/>
        </p:nvSpPr>
        <p:spPr>
          <a:xfrm>
            <a:off x="6603953" y="4403099"/>
            <a:ext cx="1531540" cy="169206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Performance related to social issues such as human rights, fair labor practices, safety, wellness, diversity, philanthropy, etc.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F8D1DEA-0363-4C10-925D-1D68E14CCEF4}"/>
              </a:ext>
            </a:extLst>
          </p:cNvPr>
          <p:cNvSpPr/>
          <p:nvPr/>
        </p:nvSpPr>
        <p:spPr>
          <a:xfrm>
            <a:off x="4135468" y="4524927"/>
            <a:ext cx="1556941" cy="144841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algn="ctr">
              <a:lnSpc>
                <a:spcPts val="1900"/>
              </a:lnSpc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Performance related to environmental issues such as recycling, energy efficiency, erosion, ecosystem, etc.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927301F-4FAD-47A6-987B-1D9C411B7CC1}"/>
              </a:ext>
            </a:extLst>
          </p:cNvPr>
          <p:cNvSpPr/>
          <p:nvPr/>
        </p:nvSpPr>
        <p:spPr>
          <a:xfrm>
            <a:off x="10580543" y="1378969"/>
            <a:ext cx="1501774" cy="217937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Multiple awards and recognitions for being socially active in-service commitment, leadership, ethics, diversity, and equality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481D58D3-87D7-4D40-B59F-7F751F117F96}"/>
              </a:ext>
            </a:extLst>
          </p:cNvPr>
          <p:cNvSpPr/>
          <p:nvPr/>
        </p:nvSpPr>
        <p:spPr>
          <a:xfrm>
            <a:off x="10648594" y="4059751"/>
            <a:ext cx="1501774" cy="193572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Focus around treating customers fairly and the industries reputation around high customer fees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69BDC62-882D-49FD-B60A-05F493B04723}"/>
              </a:ext>
            </a:extLst>
          </p:cNvPr>
          <p:cNvSpPr/>
          <p:nvPr/>
        </p:nvSpPr>
        <p:spPr>
          <a:xfrm>
            <a:off x="173009" y="1455206"/>
            <a:ext cx="1476374" cy="193572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Three awards and recognitions for being environmentally active in the areas of energy use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FC109BEC-95E0-4EA0-B65C-A8353481F394}"/>
              </a:ext>
            </a:extLst>
          </p:cNvPr>
          <p:cNvSpPr/>
          <p:nvPr/>
        </p:nvSpPr>
        <p:spPr>
          <a:xfrm>
            <a:off x="198041" y="3933315"/>
            <a:ext cx="1348582" cy="266669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285750" indent="-285750">
              <a:lnSpc>
                <a:spcPts val="19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Focus on additional critical environmental components to enhance its environmental sustainability performance (carbon emission, etc.)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20F75-87B0-4C26-8DA1-BB3057AC2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5</a:t>
            </a:fld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EE8DEC8-540C-429C-A1BB-E2FB39A01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0810" y="762835"/>
            <a:ext cx="2710380" cy="954053"/>
          </a:xfrm>
          <a:prstGeom prst="rect">
            <a:avLst/>
          </a:prstGeom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32F025D7-8B0C-4D82-BD21-D463EF560724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Company Analysis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B84E6A9-5A42-4615-B3CD-8F4629208C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65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31"/>
    </mc:Choice>
    <mc:Fallback xmlns="">
      <p:transition spd="slow" advTm="46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C0D8C3-E052-4D00-B234-5D2BCD314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6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DE09DF7-0816-4531-8E8B-6A8B1138E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68154" y="522898"/>
            <a:ext cx="3223846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FF9453F2-87CC-4479-B300-91B1F3A70F86}"/>
              </a:ext>
            </a:extLst>
          </p:cNvPr>
          <p:cNvSpPr txBox="1">
            <a:spLocks/>
          </p:cNvSpPr>
          <p:nvPr/>
        </p:nvSpPr>
        <p:spPr>
          <a:xfrm>
            <a:off x="228600" y="190500"/>
            <a:ext cx="11734800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Industry Recommendations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43AE8BC-5F67-410B-B216-18660BD51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2004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1E478408-9DC4-4B21-94A2-C3DE1D754F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231945"/>
              </p:ext>
            </p:extLst>
          </p:nvPr>
        </p:nvGraphicFramePr>
        <p:xfrm>
          <a:off x="1217547" y="578298"/>
          <a:ext cx="9756905" cy="5823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37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165"/>
    </mc:Choice>
    <mc:Fallback xmlns="">
      <p:transition spd="slow" advTm="61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8" y="1544068"/>
            <a:ext cx="3541486" cy="3769865"/>
            <a:chOff x="4325258" y="1229517"/>
            <a:chExt cx="3541486" cy="3769865"/>
          </a:xfrm>
        </p:grpSpPr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92319" y="2392018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0403"/>
            <a:ext cx="9144000" cy="997196"/>
          </a:xfrm>
        </p:spPr>
        <p:txBody>
          <a:bodyPr lIns="0" tIns="0" rIns="0" bIns="0" anchor="ctr">
            <a:spAutoFit/>
          </a:bodyPr>
          <a:lstStyle/>
          <a:p>
            <a:r>
              <a:rPr lang="en-US" sz="7200" b="1" dirty="0">
                <a:solidFill>
                  <a:schemeClr val="accent1">
                    <a:lumMod val="75000"/>
                  </a:schemeClr>
                </a:solidFill>
              </a:rPr>
              <a:t>Thank You</a:t>
            </a:r>
            <a:endParaRPr lang="en-US" sz="7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ED297A-D886-4743-939A-F3694B0F3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7</a:t>
            </a:fld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3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1"/>
    </mc:Choice>
    <mc:Fallback xmlns="">
      <p:transition spd="slow" advTm="1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F609EDA-869E-4BE5-AE5D-B898C584B6FF}">
  <ds:schemaRefs>
    <ds:schemaRef ds:uri="http://purl.org/dc/terms/"/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16c05727-aa75-4e4a-9b5f-8a80a1165891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FD05317-60D6-4B3A-8545-888496D1A8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A00BBF-EEBB-4E18-B8CB-F926EAAC48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615</Words>
  <Application>Microsoft Office PowerPoint</Application>
  <PresentationFormat>Widescreen</PresentationFormat>
  <Paragraphs>102</Paragraphs>
  <Slides>7</Slides>
  <Notes>6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Financial Services – Visa, American Express, &amp; Master Card  Erich Gosch Natnael Kebede  Neil Hartsfield Rawad Karim   August 5, 2020 </vt:lpstr>
      <vt:lpstr>PowerPoint Presentation</vt:lpstr>
      <vt:lpstr>Project analysis slide 4</vt:lpstr>
      <vt:lpstr>Project analysis slide 4</vt:lpstr>
      <vt:lpstr>Project analysis slide 4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2020-07-07T19:46:38Z</dcterms:created>
  <dcterms:modified xsi:type="dcterms:W3CDTF">2020-08-04T00:08:50Z</dcterms:modified>
</cp:coreProperties>
</file>